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03" r:id="rId6"/>
    <p:sldId id="305" r:id="rId7"/>
    <p:sldId id="306" r:id="rId8"/>
    <p:sldId id="285" r:id="rId9"/>
    <p:sldId id="322" r:id="rId10"/>
    <p:sldId id="318" r:id="rId11"/>
    <p:sldId id="279" r:id="rId12"/>
    <p:sldId id="313" r:id="rId13"/>
    <p:sldId id="314" r:id="rId14"/>
    <p:sldId id="261" r:id="rId15"/>
    <p:sldId id="329" r:id="rId16"/>
    <p:sldId id="310" r:id="rId17"/>
    <p:sldId id="332" r:id="rId18"/>
    <p:sldId id="311" r:id="rId19"/>
    <p:sldId id="334" r:id="rId20"/>
    <p:sldId id="324" r:id="rId21"/>
    <p:sldId id="328" r:id="rId22"/>
    <p:sldId id="297" r:id="rId23"/>
    <p:sldId id="296" r:id="rId24"/>
    <p:sldId id="335" r:id="rId25"/>
    <p:sldId id="336" r:id="rId26"/>
    <p:sldId id="337" r:id="rId27"/>
    <p:sldId id="338" r:id="rId28"/>
    <p:sldId id="339" r:id="rId29"/>
    <p:sldId id="302" r:id="rId30"/>
    <p:sldId id="282" r:id="rId31"/>
    <p:sldId id="301" r:id="rId32"/>
    <p:sldId id="299" r:id="rId33"/>
    <p:sldId id="300" r:id="rId34"/>
    <p:sldId id="283" r:id="rId35"/>
    <p:sldId id="266" r:id="rId36"/>
  </p:sldIdLst>
  <p:sldSz cx="9906000" cy="6858000" type="A4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79797"/>
    <a:srgbClr val="FFFFFF"/>
    <a:srgbClr val="DA1D48"/>
    <a:srgbClr val="D0002F"/>
    <a:srgbClr val="D20031"/>
    <a:srgbClr val="DC3160"/>
    <a:srgbClr val="D71249"/>
    <a:srgbClr val="D71348"/>
    <a:srgbClr val="D0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651" autoAdjust="0"/>
  </p:normalViewPr>
  <p:slideViewPr>
    <p:cSldViewPr>
      <p:cViewPr varScale="1">
        <p:scale>
          <a:sx n="88" d="100"/>
          <a:sy n="88" d="100"/>
        </p:scale>
        <p:origin x="133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96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3A2A2-4684-4E3E-8065-94727B00574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35F7490-AAD3-4097-BD8A-12806AB4B558}">
      <dgm:prSet phldrT="[Text]"/>
      <dgm:spPr/>
      <dgm:t>
        <a:bodyPr/>
        <a:lstStyle/>
        <a:p>
          <a:r>
            <a:rPr lang="et-EE" dirty="0"/>
            <a:t>Voluntary for participants</a:t>
          </a:r>
          <a:r>
            <a:rPr lang="de-DE" dirty="0"/>
            <a:t>*</a:t>
          </a:r>
        </a:p>
      </dgm:t>
    </dgm:pt>
    <dgm:pt modelId="{137DE995-74B5-436C-A655-1445FF4C419B}" type="parTrans" cxnId="{820443CE-8484-47DE-977F-3860ECB33D84}">
      <dgm:prSet/>
      <dgm:spPr/>
      <dgm:t>
        <a:bodyPr/>
        <a:lstStyle/>
        <a:p>
          <a:endParaRPr lang="de-DE"/>
        </a:p>
      </dgm:t>
    </dgm:pt>
    <dgm:pt modelId="{30CDCF46-3E36-49DE-AFA1-38203A6C852D}" type="sibTrans" cxnId="{820443CE-8484-47DE-977F-3860ECB33D84}">
      <dgm:prSet/>
      <dgm:spPr/>
      <dgm:t>
        <a:bodyPr/>
        <a:lstStyle/>
        <a:p>
          <a:endParaRPr lang="de-DE"/>
        </a:p>
      </dgm:t>
    </dgm:pt>
    <dgm:pt modelId="{D338AF70-FEFC-4DA4-9222-25C4293E95F4}">
      <dgm:prSet phldrT="[Text]"/>
      <dgm:spPr/>
      <dgm:t>
        <a:bodyPr/>
        <a:lstStyle/>
        <a:p>
          <a:r>
            <a:rPr lang="et-EE" dirty="0"/>
            <a:t>Dialogue process</a:t>
          </a:r>
          <a:endParaRPr lang="de-DE" dirty="0"/>
        </a:p>
      </dgm:t>
    </dgm:pt>
    <dgm:pt modelId="{218220B1-B4C2-466D-9B1B-E99C10096002}" type="parTrans" cxnId="{F629CA53-48A9-4ECB-A77A-453572EA14AA}">
      <dgm:prSet/>
      <dgm:spPr/>
      <dgm:t>
        <a:bodyPr/>
        <a:lstStyle/>
        <a:p>
          <a:endParaRPr lang="de-DE"/>
        </a:p>
      </dgm:t>
    </dgm:pt>
    <dgm:pt modelId="{813234EC-0260-4662-88DB-1BCC3A51D352}" type="sibTrans" cxnId="{F629CA53-48A9-4ECB-A77A-453572EA14AA}">
      <dgm:prSet/>
      <dgm:spPr/>
      <dgm:t>
        <a:bodyPr/>
        <a:lstStyle/>
        <a:p>
          <a:endParaRPr lang="de-DE"/>
        </a:p>
      </dgm:t>
    </dgm:pt>
    <dgm:pt modelId="{F66AEBF2-AD09-4290-BA84-64818D745C1A}">
      <dgm:prSet phldrT="[Text]"/>
      <dgm:spPr/>
      <dgm:t>
        <a:bodyPr/>
        <a:lstStyle/>
        <a:p>
          <a:r>
            <a:rPr lang="et-EE" dirty="0"/>
            <a:t>Self-assessment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certificate</a:t>
          </a:r>
          <a:endParaRPr lang="et-EE" dirty="0"/>
        </a:p>
      </dgm:t>
    </dgm:pt>
    <dgm:pt modelId="{6EC4A3CF-7929-4086-85C9-4AA1D174FF8E}" type="parTrans" cxnId="{8468A851-7476-4891-881B-EEB1AA2014EC}">
      <dgm:prSet/>
      <dgm:spPr/>
      <dgm:t>
        <a:bodyPr/>
        <a:lstStyle/>
        <a:p>
          <a:endParaRPr lang="de-DE"/>
        </a:p>
      </dgm:t>
    </dgm:pt>
    <dgm:pt modelId="{650F07C2-C67D-4148-A3F4-8641CFB00B2A}" type="sibTrans" cxnId="{8468A851-7476-4891-881B-EEB1AA2014EC}">
      <dgm:prSet/>
      <dgm:spPr/>
      <dgm:t>
        <a:bodyPr/>
        <a:lstStyle/>
        <a:p>
          <a:endParaRPr lang="de-DE"/>
        </a:p>
      </dgm:t>
    </dgm:pt>
    <dgm:pt modelId="{7781BDC6-E61E-4F27-BE9B-0DBA813177E2}" type="pres">
      <dgm:prSet presAssocID="{7313A2A2-4684-4E3E-8065-94727B00574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95B7040-7FE8-418F-AA16-00E6EA873F5C}" type="pres">
      <dgm:prSet presAssocID="{735F7490-AAD3-4097-BD8A-12806AB4B558}" presName="Accent1" presStyleCnt="0"/>
      <dgm:spPr/>
    </dgm:pt>
    <dgm:pt modelId="{40451E09-81CD-403A-974B-AA50FB43D441}" type="pres">
      <dgm:prSet presAssocID="{735F7490-AAD3-4097-BD8A-12806AB4B558}" presName="Accent" presStyleLbl="node1" presStyleIdx="0" presStyleCnt="3" custAng="1995658" custLinFactNeighborX="37313" custLinFactNeighborY="48560"/>
      <dgm:spPr>
        <a:solidFill>
          <a:srgbClr val="DA1D48"/>
        </a:solidFill>
      </dgm:spPr>
    </dgm:pt>
    <dgm:pt modelId="{84680B36-A3DC-456F-BAE5-02BE1A53D6D4}" type="pres">
      <dgm:prSet presAssocID="{735F7490-AAD3-4097-BD8A-12806AB4B558}" presName="Parent1" presStyleLbl="revTx" presStyleIdx="0" presStyleCnt="3" custLinFactY="71128" custLinFactNeighborX="66216" custLinFactNeighborY="100000">
        <dgm:presLayoutVars>
          <dgm:chMax val="1"/>
          <dgm:chPref val="1"/>
          <dgm:bulletEnabled val="1"/>
        </dgm:presLayoutVars>
      </dgm:prSet>
      <dgm:spPr/>
    </dgm:pt>
    <dgm:pt modelId="{CAE13AF8-C2DF-49F8-9493-19AFC2A0145A}" type="pres">
      <dgm:prSet presAssocID="{D338AF70-FEFC-4DA4-9222-25C4293E95F4}" presName="Accent2" presStyleCnt="0"/>
      <dgm:spPr/>
    </dgm:pt>
    <dgm:pt modelId="{A69E86CC-BA44-484D-9B63-0C3C35C5FAD7}" type="pres">
      <dgm:prSet presAssocID="{D338AF70-FEFC-4DA4-9222-25C4293E95F4}" presName="Accent" presStyleLbl="node1" presStyleIdx="1" presStyleCnt="3" custAng="3140356" custLinFactNeighborX="-7763" custLinFactNeighborY="-22387"/>
      <dgm:spPr>
        <a:solidFill>
          <a:srgbClr val="DA1D48"/>
        </a:solidFill>
      </dgm:spPr>
    </dgm:pt>
    <dgm:pt modelId="{7C3388B4-AFAE-4787-8A5F-5498747302C3}" type="pres">
      <dgm:prSet presAssocID="{D338AF70-FEFC-4DA4-9222-25C4293E95F4}" presName="Parent2" presStyleLbl="revTx" presStyleIdx="1" presStyleCnt="3" custScaleX="110787" custScaleY="115619" custLinFactNeighborX="-13110" custLinFactNeighborY="-87422">
        <dgm:presLayoutVars>
          <dgm:chMax val="1"/>
          <dgm:chPref val="1"/>
          <dgm:bulletEnabled val="1"/>
        </dgm:presLayoutVars>
      </dgm:prSet>
      <dgm:spPr/>
    </dgm:pt>
    <dgm:pt modelId="{D9462226-DAA6-4CF8-86D0-257CAD433002}" type="pres">
      <dgm:prSet presAssocID="{F66AEBF2-AD09-4290-BA84-64818D745C1A}" presName="Accent3" presStyleCnt="0"/>
      <dgm:spPr/>
    </dgm:pt>
    <dgm:pt modelId="{B0BE1777-5CC6-469A-92FC-9314B3A296DA}" type="pres">
      <dgm:prSet presAssocID="{F66AEBF2-AD09-4290-BA84-64818D745C1A}" presName="Accent" presStyleLbl="node1" presStyleIdx="2" presStyleCnt="3" custAng="15484046" custLinFactNeighborX="-30949" custLinFactNeighborY="-32028"/>
      <dgm:spPr>
        <a:solidFill>
          <a:srgbClr val="DA1D48"/>
        </a:solidFill>
      </dgm:spPr>
    </dgm:pt>
    <dgm:pt modelId="{8370C932-5BAA-4F82-AB2E-A35925622889}" type="pres">
      <dgm:prSet presAssocID="{F66AEBF2-AD09-4290-BA84-64818D745C1A}" presName="Parent3" presStyleLbl="revTx" presStyleIdx="2" presStyleCnt="3" custLinFactNeighborX="-45699" custLinFactNeighborY="-99624">
        <dgm:presLayoutVars>
          <dgm:chMax val="1"/>
          <dgm:chPref val="1"/>
          <dgm:bulletEnabled val="1"/>
        </dgm:presLayoutVars>
      </dgm:prSet>
      <dgm:spPr/>
    </dgm:pt>
  </dgm:ptLst>
  <dgm:cxnLst>
    <dgm:cxn modelId="{CF08D06A-3772-48F2-B50C-0D5810BC33B2}" type="presOf" srcId="{7313A2A2-4684-4E3E-8065-94727B005747}" destId="{7781BDC6-E61E-4F27-BE9B-0DBA813177E2}" srcOrd="0" destOrd="0" presId="urn:microsoft.com/office/officeart/2009/layout/CircleArrowProcess"/>
    <dgm:cxn modelId="{8468A851-7476-4891-881B-EEB1AA2014EC}" srcId="{7313A2A2-4684-4E3E-8065-94727B005747}" destId="{F66AEBF2-AD09-4290-BA84-64818D745C1A}" srcOrd="2" destOrd="0" parTransId="{6EC4A3CF-7929-4086-85C9-4AA1D174FF8E}" sibTransId="{650F07C2-C67D-4148-A3F4-8641CFB00B2A}"/>
    <dgm:cxn modelId="{F629CA53-48A9-4ECB-A77A-453572EA14AA}" srcId="{7313A2A2-4684-4E3E-8065-94727B005747}" destId="{D338AF70-FEFC-4DA4-9222-25C4293E95F4}" srcOrd="1" destOrd="0" parTransId="{218220B1-B4C2-466D-9B1B-E99C10096002}" sibTransId="{813234EC-0260-4662-88DB-1BCC3A51D352}"/>
    <dgm:cxn modelId="{47800756-FA1E-4EDB-B05D-D623DD16C591}" type="presOf" srcId="{735F7490-AAD3-4097-BD8A-12806AB4B558}" destId="{84680B36-A3DC-456F-BAE5-02BE1A53D6D4}" srcOrd="0" destOrd="0" presId="urn:microsoft.com/office/officeart/2009/layout/CircleArrowProcess"/>
    <dgm:cxn modelId="{829A1958-7951-4B8C-8CBC-FD357D7C3E6D}" type="presOf" srcId="{D338AF70-FEFC-4DA4-9222-25C4293E95F4}" destId="{7C3388B4-AFAE-4787-8A5F-5498747302C3}" srcOrd="0" destOrd="0" presId="urn:microsoft.com/office/officeart/2009/layout/CircleArrowProcess"/>
    <dgm:cxn modelId="{14F4C0AC-D922-474D-ACFE-228912039F46}" type="presOf" srcId="{F66AEBF2-AD09-4290-BA84-64818D745C1A}" destId="{8370C932-5BAA-4F82-AB2E-A35925622889}" srcOrd="0" destOrd="0" presId="urn:microsoft.com/office/officeart/2009/layout/CircleArrowProcess"/>
    <dgm:cxn modelId="{820443CE-8484-47DE-977F-3860ECB33D84}" srcId="{7313A2A2-4684-4E3E-8065-94727B005747}" destId="{735F7490-AAD3-4097-BD8A-12806AB4B558}" srcOrd="0" destOrd="0" parTransId="{137DE995-74B5-436C-A655-1445FF4C419B}" sibTransId="{30CDCF46-3E36-49DE-AFA1-38203A6C852D}"/>
    <dgm:cxn modelId="{ECF014E1-519E-46EB-BEEB-061F4644A529}" type="presParOf" srcId="{7781BDC6-E61E-4F27-BE9B-0DBA813177E2}" destId="{C95B7040-7FE8-418F-AA16-00E6EA873F5C}" srcOrd="0" destOrd="0" presId="urn:microsoft.com/office/officeart/2009/layout/CircleArrowProcess"/>
    <dgm:cxn modelId="{1EB3EE49-43BF-44E4-BD2E-9313C5E21FD5}" type="presParOf" srcId="{C95B7040-7FE8-418F-AA16-00E6EA873F5C}" destId="{40451E09-81CD-403A-974B-AA50FB43D441}" srcOrd="0" destOrd="0" presId="urn:microsoft.com/office/officeart/2009/layout/CircleArrowProcess"/>
    <dgm:cxn modelId="{2D080EC5-36C3-4E48-BBF8-D2F032A78007}" type="presParOf" srcId="{7781BDC6-E61E-4F27-BE9B-0DBA813177E2}" destId="{84680B36-A3DC-456F-BAE5-02BE1A53D6D4}" srcOrd="1" destOrd="0" presId="urn:microsoft.com/office/officeart/2009/layout/CircleArrowProcess"/>
    <dgm:cxn modelId="{D3DF1A87-289D-4773-9A00-A736F384715E}" type="presParOf" srcId="{7781BDC6-E61E-4F27-BE9B-0DBA813177E2}" destId="{CAE13AF8-C2DF-49F8-9493-19AFC2A0145A}" srcOrd="2" destOrd="0" presId="urn:microsoft.com/office/officeart/2009/layout/CircleArrowProcess"/>
    <dgm:cxn modelId="{91728CF3-A33E-4968-9523-C5A4F300B85B}" type="presParOf" srcId="{CAE13AF8-C2DF-49F8-9493-19AFC2A0145A}" destId="{A69E86CC-BA44-484D-9B63-0C3C35C5FAD7}" srcOrd="0" destOrd="0" presId="urn:microsoft.com/office/officeart/2009/layout/CircleArrowProcess"/>
    <dgm:cxn modelId="{B02217F4-4B13-4B5E-8FEE-35375C46F21C}" type="presParOf" srcId="{7781BDC6-E61E-4F27-BE9B-0DBA813177E2}" destId="{7C3388B4-AFAE-4787-8A5F-5498747302C3}" srcOrd="3" destOrd="0" presId="urn:microsoft.com/office/officeart/2009/layout/CircleArrowProcess"/>
    <dgm:cxn modelId="{3DA1737E-A005-42B0-BA72-DB45218BC462}" type="presParOf" srcId="{7781BDC6-E61E-4F27-BE9B-0DBA813177E2}" destId="{D9462226-DAA6-4CF8-86D0-257CAD433002}" srcOrd="4" destOrd="0" presId="urn:microsoft.com/office/officeart/2009/layout/CircleArrowProcess"/>
    <dgm:cxn modelId="{A88D7632-D78E-44F1-8B32-2F66CD7693CB}" type="presParOf" srcId="{D9462226-DAA6-4CF8-86D0-257CAD433002}" destId="{B0BE1777-5CC6-469A-92FC-9314B3A296DA}" srcOrd="0" destOrd="0" presId="urn:microsoft.com/office/officeart/2009/layout/CircleArrowProcess"/>
    <dgm:cxn modelId="{4B3E8076-2198-435F-94AA-44F242C652A3}" type="presParOf" srcId="{7781BDC6-E61E-4F27-BE9B-0DBA813177E2}" destId="{8370C932-5BAA-4F82-AB2E-A3592562288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51E09-81CD-403A-974B-AA50FB43D441}">
      <dsp:nvSpPr>
        <dsp:cNvPr id="0" name=""/>
        <dsp:cNvSpPr/>
      </dsp:nvSpPr>
      <dsp:spPr>
        <a:xfrm rot="1995658">
          <a:off x="4752526" y="1296152"/>
          <a:ext cx="2668771" cy="2669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DA1D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80B36-A3DC-456F-BAE5-02BE1A53D6D4}">
      <dsp:nvSpPr>
        <dsp:cNvPr id="0" name=""/>
        <dsp:cNvSpPr/>
      </dsp:nvSpPr>
      <dsp:spPr>
        <a:xfrm>
          <a:off x="5328587" y="2232252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Voluntary for participants</a:t>
          </a:r>
          <a:r>
            <a:rPr lang="de-DE" sz="1600" kern="1200" dirty="0"/>
            <a:t>*</a:t>
          </a:r>
        </a:p>
      </dsp:txBody>
      <dsp:txXfrm>
        <a:off x="5328587" y="2232252"/>
        <a:ext cx="1482985" cy="741315"/>
      </dsp:txXfrm>
    </dsp:sp>
    <dsp:sp modelId="{A69E86CC-BA44-484D-9B63-0C3C35C5FAD7}">
      <dsp:nvSpPr>
        <dsp:cNvPr id="0" name=""/>
        <dsp:cNvSpPr/>
      </dsp:nvSpPr>
      <dsp:spPr>
        <a:xfrm rot="3140356">
          <a:off x="2808309" y="936091"/>
          <a:ext cx="2668771" cy="26691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DA1D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388B4-AFAE-4787-8A5F-5498747302C3}">
      <dsp:nvSpPr>
        <dsp:cNvPr id="0" name=""/>
        <dsp:cNvSpPr/>
      </dsp:nvSpPr>
      <dsp:spPr>
        <a:xfrm>
          <a:off x="3333975" y="1800200"/>
          <a:ext cx="1642954" cy="8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Dialogue process</a:t>
          </a:r>
          <a:endParaRPr lang="de-DE" sz="1600" kern="1200" dirty="0"/>
        </a:p>
      </dsp:txBody>
      <dsp:txXfrm>
        <a:off x="3333975" y="1800200"/>
        <a:ext cx="1642954" cy="857101"/>
      </dsp:txXfrm>
    </dsp:sp>
    <dsp:sp modelId="{B0BE1777-5CC6-469A-92FC-9314B3A296DA}">
      <dsp:nvSpPr>
        <dsp:cNvPr id="0" name=""/>
        <dsp:cNvSpPr/>
      </dsp:nvSpPr>
      <dsp:spPr>
        <a:xfrm rot="15484046">
          <a:off x="3237048" y="2516147"/>
          <a:ext cx="2292888" cy="22938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A1D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C932-5BAA-4F82-AB2E-A35925622889}">
      <dsp:nvSpPr>
        <dsp:cNvPr id="0" name=""/>
        <dsp:cNvSpPr/>
      </dsp:nvSpPr>
      <dsp:spPr>
        <a:xfrm>
          <a:off x="3672413" y="3312368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Self-assessment</a:t>
          </a:r>
          <a:r>
            <a:rPr lang="de-DE" sz="1600" kern="1200" dirty="0"/>
            <a:t> </a:t>
          </a:r>
          <a:r>
            <a:rPr lang="de-DE" sz="1600" kern="1200" dirty="0" err="1"/>
            <a:t>and</a:t>
          </a:r>
          <a:r>
            <a:rPr lang="de-DE" sz="1600" kern="1200" dirty="0"/>
            <a:t> </a:t>
          </a:r>
          <a:r>
            <a:rPr lang="de-DE" sz="1600" kern="1200" dirty="0" err="1"/>
            <a:t>certificate</a:t>
          </a:r>
          <a:endParaRPr lang="et-EE" sz="1600" kern="1200" dirty="0"/>
        </a:p>
      </dsp:txBody>
      <dsp:txXfrm>
        <a:off x="3672413" y="3312368"/>
        <a:ext cx="1482985" cy="74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D4F05D6-7328-441E-922E-6D6C244D6800}" type="datetimeFigureOut">
              <a:rPr lang="de-DE"/>
              <a:pPr>
                <a:defRPr/>
              </a:pPr>
              <a:t>11.11.2022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23680F-48E6-40E7-B55B-3ADDFA4158B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D68A21-EEBC-4258-9907-75D639F3DC0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t-EE" altLang="de-DE" dirty="0"/>
              <a:t>An empowering </a:t>
            </a:r>
            <a:r>
              <a:rPr lang="et-EE" altLang="de-DE" b="1" i="1" dirty="0"/>
              <a:t>certificate</a:t>
            </a:r>
            <a:r>
              <a:rPr lang="et-EE" altLang="de-DE" dirty="0"/>
              <a:t> of participation and</a:t>
            </a:r>
            <a:r>
              <a:rPr lang="de-DE" altLang="de-DE" dirty="0"/>
              <a:t>,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importantly</a:t>
            </a:r>
            <a:r>
              <a:rPr lang="de-DE" altLang="de-DE" dirty="0"/>
              <a:t>, </a:t>
            </a:r>
            <a:r>
              <a:rPr lang="et-EE" altLang="de-DE" dirty="0"/>
              <a:t>of learning outcomes</a:t>
            </a:r>
            <a:r>
              <a:rPr lang="de-DE" altLang="de-DE" dirty="0"/>
              <a:t> &amp; </a:t>
            </a:r>
            <a:r>
              <a:rPr lang="de-DE" altLang="de-DE" dirty="0" err="1"/>
              <a:t>developed</a:t>
            </a:r>
            <a:r>
              <a:rPr lang="de-DE" altLang="de-DE" dirty="0"/>
              <a:t> </a:t>
            </a:r>
            <a:r>
              <a:rPr lang="de-DE" altLang="de-DE" dirty="0" err="1"/>
              <a:t>competences</a:t>
            </a:r>
            <a:r>
              <a:rPr lang="de-DE" altLang="de-DE" dirty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t-EE" altLang="de-DE" dirty="0"/>
              <a:t>A </a:t>
            </a:r>
            <a:r>
              <a:rPr lang="et-EE" altLang="de-DE" b="1" i="1" dirty="0"/>
              <a:t>process</a:t>
            </a:r>
            <a:r>
              <a:rPr lang="et-E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accompanies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participants</a:t>
            </a:r>
            <a:r>
              <a:rPr lang="de-DE" altLang="de-DE" dirty="0"/>
              <a:t> t</a:t>
            </a:r>
            <a:r>
              <a:rPr lang="et-EE" altLang="de-DE" dirty="0"/>
              <a:t>hroughout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et-EE" altLang="de-DE" dirty="0"/>
              <a:t>project lifecycle </a:t>
            </a:r>
            <a:r>
              <a:rPr lang="de-DE" altLang="de-DE" dirty="0"/>
              <a:t>and </a:t>
            </a:r>
            <a:r>
              <a:rPr lang="de-DE" altLang="de-DE" dirty="0" err="1"/>
              <a:t>helps</a:t>
            </a:r>
            <a:r>
              <a:rPr lang="de-DE" altLang="de-DE" dirty="0"/>
              <a:t> </a:t>
            </a:r>
            <a:r>
              <a:rPr lang="de-DE" altLang="de-DE" dirty="0" err="1"/>
              <a:t>them</a:t>
            </a:r>
            <a:r>
              <a:rPr lang="de-DE" altLang="de-DE" dirty="0"/>
              <a:t> </a:t>
            </a:r>
            <a:r>
              <a:rPr lang="de-DE" altLang="de-DE" dirty="0" err="1"/>
              <a:t>reflect</a:t>
            </a:r>
            <a:r>
              <a:rPr lang="de-DE" altLang="de-DE" dirty="0"/>
              <a:t> on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et-EE" altLang="de-DE" dirty="0"/>
              <a:t>learning in European youth </a:t>
            </a:r>
            <a:r>
              <a:rPr lang="de-DE" altLang="de-DE" dirty="0"/>
              <a:t>and </a:t>
            </a:r>
            <a:r>
              <a:rPr lang="de-DE" altLang="de-DE" dirty="0" err="1"/>
              <a:t>solidarity</a:t>
            </a:r>
            <a:r>
              <a:rPr lang="de-DE" altLang="de-DE" dirty="0"/>
              <a:t> </a:t>
            </a:r>
            <a:r>
              <a:rPr lang="et-EE" altLang="de-DE" dirty="0"/>
              <a:t>projects.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/>
              <a:t>A </a:t>
            </a:r>
            <a:r>
              <a:rPr lang="de-DE" altLang="de-DE" b="1" i="1" dirty="0" err="1"/>
              <a:t>strategy</a:t>
            </a:r>
            <a:r>
              <a:rPr lang="de-DE" alt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workers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recognition</a:t>
            </a:r>
            <a:r>
              <a:rPr lang="de-DE" dirty="0"/>
              <a:t> of </a:t>
            </a:r>
            <a:r>
              <a:rPr lang="de-DE" dirty="0" err="1"/>
              <a:t>learning</a:t>
            </a:r>
            <a:r>
              <a:rPr lang="de-DE" dirty="0"/>
              <a:t> in European 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dirty="0"/>
              <a:t>For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information</a:t>
            </a:r>
            <a:r>
              <a:rPr lang="de-DE" altLang="de-DE" dirty="0"/>
              <a:t> on Youthpass: https://www.youthpass.eu/en/about-youthpass/about/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68A21-EEBC-4258-9907-75D639F3DC01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0527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E5854-B518-4502-8EA3-6C0AA5A26FAD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Corps,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7251-027C-4051-8CC2-B209036972CE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Corps,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7251-027C-4051-8CC2-B209036972CE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303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Corps,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7251-027C-4051-8CC2-B209036972CE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0009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Corps,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7251-027C-4051-8CC2-B209036972CE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452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fields</a:t>
            </a:r>
            <a:r>
              <a:rPr lang="de-DE" altLang="de-DE" dirty="0"/>
              <a:t>, </a:t>
            </a:r>
            <a:r>
              <a:rPr lang="de-DE" altLang="de-DE" dirty="0" err="1"/>
              <a:t>standard</a:t>
            </a:r>
            <a:r>
              <a:rPr lang="de-DE" altLang="de-DE" dirty="0"/>
              <a:t> </a:t>
            </a:r>
            <a:r>
              <a:rPr lang="de-DE" altLang="de-DE" dirty="0" err="1"/>
              <a:t>texts</a:t>
            </a:r>
            <a:r>
              <a:rPr lang="de-DE" altLang="de-DE" dirty="0"/>
              <a:t> and </a:t>
            </a:r>
            <a:r>
              <a:rPr lang="de-DE" altLang="de-DE" dirty="0" err="1"/>
              <a:t>visual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among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Erasmus+ and European </a:t>
            </a:r>
            <a:r>
              <a:rPr lang="de-DE" altLang="de-DE" dirty="0" err="1"/>
              <a:t>Solidarity</a:t>
            </a:r>
            <a:r>
              <a:rPr lang="de-DE" altLang="de-DE" dirty="0"/>
              <a:t> Corps, and </a:t>
            </a:r>
            <a:r>
              <a:rPr lang="de-DE" altLang="de-DE" dirty="0" err="1"/>
              <a:t>where</a:t>
            </a:r>
            <a:r>
              <a:rPr lang="de-DE" altLang="de-DE" dirty="0"/>
              <a:t> relevant, </a:t>
            </a:r>
            <a:r>
              <a:rPr lang="de-DE" altLang="de-DE" dirty="0" err="1"/>
              <a:t>among</a:t>
            </a:r>
            <a:r>
              <a:rPr lang="de-DE" altLang="de-DE" dirty="0"/>
              <a:t> different </a:t>
            </a:r>
            <a:r>
              <a:rPr lang="de-DE" altLang="de-DE" dirty="0" err="1"/>
              <a:t>activity</a:t>
            </a:r>
            <a:r>
              <a:rPr lang="de-DE" altLang="de-DE" dirty="0"/>
              <a:t> </a:t>
            </a:r>
            <a:r>
              <a:rPr lang="de-DE" altLang="de-DE" dirty="0" err="1"/>
              <a:t>types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certificates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activities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seen</a:t>
            </a:r>
            <a:r>
              <a:rPr lang="de-DE" altLang="de-DE" dirty="0"/>
              <a:t> at https://www.youthpass.eu/en/help/demo-certificates/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7251-027C-4051-8CC2-B209036972CE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581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 Youthpass </a:t>
            </a:r>
            <a:r>
              <a:rPr lang="de-DE" dirty="0" err="1"/>
              <a:t>handbooks</a:t>
            </a:r>
            <a:r>
              <a:rPr lang="de-DE" dirty="0"/>
              <a:t>: https://www.youthpass.eu/en/publications/handbooks/ and </a:t>
            </a:r>
            <a:r>
              <a:rPr lang="de-DE" dirty="0" err="1"/>
              <a:t>for</a:t>
            </a:r>
            <a:r>
              <a:rPr lang="de-DE" dirty="0"/>
              <a:t> Youthpass </a:t>
            </a:r>
            <a:r>
              <a:rPr lang="de-DE" dirty="0" err="1"/>
              <a:t>leaflets</a:t>
            </a:r>
            <a:r>
              <a:rPr lang="de-DE" dirty="0"/>
              <a:t>: https://www.youthpass.eu/en/publications/leaflets/</a:t>
            </a:r>
          </a:p>
          <a:p>
            <a:pPr>
              <a:defRPr/>
            </a:pPr>
            <a:r>
              <a:rPr lang="de-DE" dirty="0"/>
              <a:t>For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regular</a:t>
            </a:r>
            <a:r>
              <a:rPr lang="de-DE" dirty="0"/>
              <a:t> Youthpass trainings: https://www.youthpass.eu/en/help/youthpass-trainings/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2168A-F5C8-4791-9F30-0AE2C2DF1386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In </a:t>
            </a:r>
            <a:r>
              <a:rPr lang="de-DE" altLang="de-DE" dirty="0" err="1"/>
              <a:t>some</a:t>
            </a:r>
            <a:r>
              <a:rPr lang="de-DE" altLang="de-DE" dirty="0"/>
              <a:t> National </a:t>
            </a:r>
            <a:r>
              <a:rPr lang="de-DE" altLang="de-DE" dirty="0" err="1"/>
              <a:t>Agencies</a:t>
            </a:r>
            <a:r>
              <a:rPr lang="de-DE" altLang="de-DE" dirty="0"/>
              <a:t> </a:t>
            </a: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one</a:t>
            </a:r>
            <a:r>
              <a:rPr lang="de-DE" altLang="de-DE" dirty="0"/>
              <a:t> </a:t>
            </a:r>
            <a:r>
              <a:rPr lang="de-DE" altLang="de-DE" dirty="0" err="1"/>
              <a:t>Youthpass</a:t>
            </a:r>
            <a:r>
              <a:rPr lang="de-DE" altLang="de-DE" dirty="0"/>
              <a:t> Officer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responsible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Youthpass </a:t>
            </a:r>
            <a:r>
              <a:rPr lang="de-DE" altLang="de-DE" dirty="0" err="1"/>
              <a:t>implementation</a:t>
            </a:r>
            <a:r>
              <a:rPr lang="de-DE" altLang="de-DE" dirty="0"/>
              <a:t> in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programmes</a:t>
            </a:r>
            <a:r>
              <a:rPr lang="de-DE" altLang="de-DE" dirty="0"/>
              <a:t>. In </a:t>
            </a:r>
            <a:r>
              <a:rPr lang="de-DE" altLang="de-DE" dirty="0" err="1"/>
              <a:t>other</a:t>
            </a:r>
            <a:r>
              <a:rPr lang="de-DE" altLang="de-DE" dirty="0"/>
              <a:t> NAs </a:t>
            </a: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2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officers</a:t>
            </a:r>
            <a:r>
              <a:rPr lang="de-DE" altLang="de-DE" dirty="0"/>
              <a:t> </a:t>
            </a:r>
            <a:r>
              <a:rPr lang="de-DE" altLang="de-DE" dirty="0" err="1"/>
              <a:t>who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responsible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different </a:t>
            </a:r>
            <a:r>
              <a:rPr lang="de-DE" altLang="de-DE" dirty="0" err="1"/>
              <a:t>programmes</a:t>
            </a:r>
            <a:r>
              <a:rPr lang="de-DE" altLang="de-DE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key</a:t>
            </a:r>
            <a:r>
              <a:rPr lang="de-DE" altLang="de-DE" dirty="0"/>
              <a:t> </a:t>
            </a:r>
            <a:r>
              <a:rPr lang="de-DE" altLang="de-DE" dirty="0" err="1"/>
              <a:t>actions</a:t>
            </a:r>
            <a:r>
              <a:rPr lang="de-DE" alt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F57CE-2FC8-4B9B-83A9-0F6D410670EA}" type="slidenum">
              <a:rPr lang="de-DE" altLang="en-US" smtClean="0"/>
              <a:pPr>
                <a:defRPr/>
              </a:pPr>
              <a:t>28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de-DE" altLang="de-DE" dirty="0"/>
              <a:t>Youthpass </a:t>
            </a:r>
            <a:r>
              <a:rPr lang="de-DE" altLang="de-DE" dirty="0" err="1"/>
              <a:t>Officers</a:t>
            </a:r>
            <a:r>
              <a:rPr lang="de-DE" altLang="de-DE" dirty="0"/>
              <a:t> (YPOs) of </a:t>
            </a:r>
            <a:r>
              <a:rPr lang="de-DE" altLang="de-DE" dirty="0" err="1"/>
              <a:t>each</a:t>
            </a:r>
            <a:r>
              <a:rPr lang="de-DE" altLang="de-DE" dirty="0"/>
              <a:t> National Agency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access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YPO </a:t>
            </a:r>
            <a:r>
              <a:rPr lang="de-DE" altLang="de-DE" dirty="0" err="1"/>
              <a:t>space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Youthpass </a:t>
            </a:r>
            <a:r>
              <a:rPr lang="de-DE" altLang="de-DE" dirty="0" err="1"/>
              <a:t>website</a:t>
            </a:r>
            <a:r>
              <a:rPr lang="de-DE" altLang="de-DE" dirty="0"/>
              <a:t> (</a:t>
            </a:r>
            <a:r>
              <a:rPr lang="de-DE" altLang="de-DE" dirty="0" err="1"/>
              <a:t>under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Help &amp; </a:t>
            </a:r>
            <a:r>
              <a:rPr lang="de-DE" altLang="de-DE" dirty="0" err="1"/>
              <a:t>Instructions</a:t>
            </a:r>
            <a:r>
              <a:rPr lang="de-DE" altLang="de-DE" dirty="0"/>
              <a:t> </a:t>
            </a:r>
            <a:r>
              <a:rPr lang="de-DE" altLang="de-DE" dirty="0" err="1"/>
              <a:t>menu</a:t>
            </a:r>
            <a:r>
              <a:rPr lang="de-DE" altLang="de-DE" dirty="0"/>
              <a:t> bar). Here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possible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access</a:t>
            </a:r>
            <a:r>
              <a:rPr lang="de-DE" altLang="de-DE" dirty="0"/>
              <a:t> </a:t>
            </a:r>
            <a:r>
              <a:rPr lang="de-DE" altLang="de-DE" dirty="0" err="1"/>
              <a:t>overall</a:t>
            </a:r>
            <a:r>
              <a:rPr lang="de-DE" altLang="de-DE" dirty="0"/>
              <a:t> and </a:t>
            </a:r>
            <a:r>
              <a:rPr lang="de-DE" altLang="de-DE" dirty="0" err="1"/>
              <a:t>country-specific</a:t>
            </a:r>
            <a:r>
              <a:rPr lang="de-DE" altLang="de-DE" dirty="0"/>
              <a:t> </a:t>
            </a:r>
            <a:r>
              <a:rPr lang="de-DE" altLang="de-DE" dirty="0" err="1"/>
              <a:t>statistics</a:t>
            </a:r>
            <a:r>
              <a:rPr lang="de-DE" altLang="de-DE" dirty="0"/>
              <a:t> </a:t>
            </a:r>
            <a:r>
              <a:rPr lang="de-DE" altLang="de-DE" dirty="0" err="1"/>
              <a:t>around</a:t>
            </a:r>
            <a:r>
              <a:rPr lang="de-DE" altLang="de-DE" dirty="0"/>
              <a:t> Youthpass. The </a:t>
            </a:r>
            <a:r>
              <a:rPr lang="de-DE" altLang="de-DE" dirty="0" err="1"/>
              <a:t>statistics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filtered</a:t>
            </a:r>
            <a:r>
              <a:rPr lang="de-DE" altLang="de-DE" dirty="0"/>
              <a:t> per </a:t>
            </a:r>
            <a:r>
              <a:rPr lang="de-DE" altLang="de-DE" dirty="0" err="1"/>
              <a:t>year</a:t>
            </a:r>
            <a:r>
              <a:rPr lang="de-DE" altLang="de-DE" dirty="0"/>
              <a:t>, </a:t>
            </a:r>
            <a:r>
              <a:rPr lang="de-DE" altLang="de-DE" dirty="0" err="1"/>
              <a:t>action</a:t>
            </a:r>
            <a:r>
              <a:rPr lang="de-DE" altLang="de-DE" dirty="0"/>
              <a:t>/</a:t>
            </a:r>
            <a:r>
              <a:rPr lang="de-DE" altLang="de-DE" dirty="0" err="1"/>
              <a:t>programme</a:t>
            </a:r>
            <a:r>
              <a:rPr lang="de-DE" altLang="de-DE" dirty="0"/>
              <a:t> type, </a:t>
            </a:r>
            <a:r>
              <a:rPr lang="de-DE" altLang="de-DE" dirty="0" err="1"/>
              <a:t>certificate</a:t>
            </a:r>
            <a:r>
              <a:rPr lang="de-DE" altLang="de-DE" dirty="0"/>
              <a:t> type etc.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dirty="0"/>
              <a:t>The </a:t>
            </a:r>
            <a:r>
              <a:rPr lang="de-DE" altLang="de-DE" dirty="0" err="1"/>
              <a:t>other</a:t>
            </a:r>
            <a:r>
              <a:rPr lang="de-DE" altLang="de-DE" dirty="0"/>
              <a:t> </a:t>
            </a:r>
            <a:r>
              <a:rPr lang="de-DE" altLang="de-DE" dirty="0" err="1"/>
              <a:t>reports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published</a:t>
            </a:r>
            <a:r>
              <a:rPr lang="de-DE" altLang="de-DE" dirty="0"/>
              <a:t> on Youthpass </a:t>
            </a:r>
            <a:r>
              <a:rPr lang="de-DE" altLang="de-DE" dirty="0" err="1"/>
              <a:t>website</a:t>
            </a:r>
            <a:r>
              <a:rPr lang="de-DE" altLang="de-DE" dirty="0"/>
              <a:t> and social </a:t>
            </a:r>
            <a:r>
              <a:rPr lang="de-DE" altLang="de-DE" dirty="0" err="1"/>
              <a:t>media</a:t>
            </a:r>
            <a:r>
              <a:rPr lang="de-DE" altLang="de-DE" dirty="0"/>
              <a:t> and also </a:t>
            </a:r>
            <a:r>
              <a:rPr lang="de-DE" altLang="de-DE" dirty="0" err="1"/>
              <a:t>disseminated</a:t>
            </a:r>
            <a:r>
              <a:rPr lang="de-DE" altLang="de-DE" dirty="0"/>
              <a:t> via YPOs.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56BA6-1779-48B2-8F82-AAF7BFD478BD}" type="slidenum">
              <a:rPr lang="de-DE" altLang="en-US" smtClean="0"/>
              <a:pPr>
                <a:defRPr/>
              </a:pPr>
              <a:t>29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err="1"/>
              <a:t>Some</a:t>
            </a:r>
            <a:r>
              <a:rPr lang="de-DE" altLang="de-DE" dirty="0"/>
              <a:t> </a:t>
            </a:r>
            <a:r>
              <a:rPr lang="de-DE" altLang="de-DE" dirty="0" err="1"/>
              <a:t>questions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help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open a </a:t>
            </a:r>
            <a:r>
              <a:rPr lang="de-DE" altLang="de-DE" dirty="0" err="1"/>
              <a:t>discussion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implementation</a:t>
            </a:r>
            <a:r>
              <a:rPr lang="de-DE" altLang="de-DE" dirty="0"/>
              <a:t> of Youthpass.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FAA7E-3B0B-43A2-8871-2F14B4DAB56B}" type="slidenum">
              <a:rPr lang="de-DE" altLang="en-US" smtClean="0"/>
              <a:pPr>
                <a:defRPr/>
              </a:pPr>
              <a:t>31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t-EE" altLang="de-DE" dirty="0"/>
              <a:t>It is based on </a:t>
            </a:r>
            <a:r>
              <a:rPr lang="et-EE" altLang="de-DE" b="1" i="1" dirty="0"/>
              <a:t>self-assessment</a:t>
            </a:r>
            <a:r>
              <a:rPr lang="et-EE" altLang="de-DE" dirty="0"/>
              <a:t> that leads to a </a:t>
            </a:r>
            <a:r>
              <a:rPr lang="et-EE" altLang="de-DE" b="1" i="1" dirty="0"/>
              <a:t>certificate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 err="1"/>
              <a:t>Ideally</a:t>
            </a:r>
            <a:r>
              <a:rPr lang="de-DE" altLang="de-DE" dirty="0"/>
              <a:t>,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involves</a:t>
            </a:r>
            <a:r>
              <a:rPr lang="de-DE" altLang="de-DE" dirty="0"/>
              <a:t> a</a:t>
            </a:r>
            <a:r>
              <a:rPr lang="et-EE" altLang="de-DE" dirty="0"/>
              <a:t> </a:t>
            </a:r>
            <a:r>
              <a:rPr lang="et-EE" altLang="de-DE" b="1" i="1" dirty="0"/>
              <a:t>dialogue process</a:t>
            </a:r>
            <a:r>
              <a:rPr lang="et-EE" altLang="de-DE" dirty="0"/>
              <a:t> between the learner and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facilitators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et-EE" altLang="de-DE" dirty="0"/>
              <a:t> learning </a:t>
            </a:r>
            <a:r>
              <a:rPr lang="de-DE" altLang="de-DE" dirty="0" err="1"/>
              <a:t>throughout</a:t>
            </a:r>
            <a:r>
              <a:rPr lang="de-DE" altLang="de-DE" dirty="0"/>
              <a:t> a </a:t>
            </a:r>
            <a:r>
              <a:rPr lang="de-DE" altLang="de-DE" dirty="0" err="1"/>
              <a:t>project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et-EE" altLang="de-DE" dirty="0"/>
              <a:t>It is </a:t>
            </a:r>
            <a:r>
              <a:rPr lang="et-EE" altLang="de-DE" b="1" i="1" dirty="0"/>
              <a:t>voluntary for participants</a:t>
            </a:r>
            <a:r>
              <a:rPr lang="et-EE" altLang="de-DE" dirty="0"/>
              <a:t>, however the participants need to be motivated and encouraged by facilitators</a:t>
            </a:r>
            <a:r>
              <a:rPr lang="de-DE" altLang="de-DE" dirty="0"/>
              <a:t> of </a:t>
            </a:r>
            <a:r>
              <a:rPr lang="de-DE" altLang="de-DE" dirty="0" err="1"/>
              <a:t>learning</a:t>
            </a:r>
            <a:r>
              <a:rPr lang="de-DE" altLang="de-DE" dirty="0"/>
              <a:t> (and/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project</a:t>
            </a:r>
            <a:r>
              <a:rPr lang="de-DE" altLang="de-DE" dirty="0"/>
              <a:t> </a:t>
            </a:r>
            <a:r>
              <a:rPr lang="de-DE" altLang="de-DE" dirty="0" err="1"/>
              <a:t>organisers</a:t>
            </a:r>
            <a:r>
              <a:rPr lang="de-DE" altLang="de-DE" dirty="0"/>
              <a:t>)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reflect</a:t>
            </a:r>
            <a:r>
              <a:rPr lang="de-DE" altLang="de-DE" dirty="0"/>
              <a:t> on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learning</a:t>
            </a:r>
            <a:r>
              <a:rPr lang="de-DE" altLang="de-DE" dirty="0"/>
              <a:t>. This </a:t>
            </a:r>
            <a:r>
              <a:rPr lang="de-DE" altLang="de-DE" dirty="0" err="1"/>
              <a:t>means</a:t>
            </a:r>
            <a:r>
              <a:rPr lang="de-D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organisations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well</a:t>
            </a:r>
            <a:r>
              <a:rPr lang="de-DE" altLang="de-DE" dirty="0"/>
              <a:t> </a:t>
            </a:r>
            <a:r>
              <a:rPr lang="de-DE" altLang="de-DE" dirty="0" err="1"/>
              <a:t>informed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adequately</a:t>
            </a:r>
            <a:r>
              <a:rPr lang="de-DE" altLang="de-DE" dirty="0"/>
              <a:t> </a:t>
            </a:r>
            <a:r>
              <a:rPr lang="de-DE" altLang="de-DE" dirty="0" err="1"/>
              <a:t>present</a:t>
            </a:r>
            <a:r>
              <a:rPr lang="de-DE" altLang="de-DE" dirty="0"/>
              <a:t>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participants</a:t>
            </a:r>
            <a:endParaRPr lang="de-DE" altLang="de-DE" dirty="0"/>
          </a:p>
          <a:p>
            <a:pPr>
              <a:spcBef>
                <a:spcPct val="0"/>
              </a:spcBef>
              <a:defRPr/>
            </a:pPr>
            <a:r>
              <a:rPr lang="de-DE" altLang="de-DE" dirty="0"/>
              <a:t>The time and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methodology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reflection</a:t>
            </a:r>
            <a:r>
              <a:rPr lang="de-DE" altLang="de-DE" dirty="0"/>
              <a:t> on </a:t>
            </a:r>
            <a:r>
              <a:rPr lang="de-DE" altLang="de-DE" dirty="0" err="1"/>
              <a:t>learning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a </a:t>
            </a:r>
            <a:r>
              <a:rPr lang="de-DE" altLang="de-DE" b="1" i="1" dirty="0" err="1"/>
              <a:t>quality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aspect</a:t>
            </a:r>
            <a:r>
              <a:rPr lang="de-DE" altLang="de-DE" b="1" i="1" dirty="0"/>
              <a:t> </a:t>
            </a:r>
            <a:r>
              <a:rPr lang="de-DE" altLang="de-DE" dirty="0"/>
              <a:t>in </a:t>
            </a:r>
            <a:r>
              <a:rPr lang="de-DE" altLang="de-DE" dirty="0" err="1"/>
              <a:t>projects</a:t>
            </a:r>
            <a:r>
              <a:rPr lang="de-DE" alt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80576-94B6-489A-8CAE-22DF75392B9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testimonials</a:t>
            </a:r>
            <a:r>
              <a:rPr lang="de-DE" dirty="0"/>
              <a:t>, </a:t>
            </a:r>
            <a:r>
              <a:rPr lang="de-DE" dirty="0" err="1"/>
              <a:t>see</a:t>
            </a:r>
            <a:r>
              <a:rPr lang="de-DE" dirty="0"/>
              <a:t>: https://www.youthpass.eu/en/about-youthpass/1million-youthpasses/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B5CA8E-C5AF-459A-9E73-72571B1B72E6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38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For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information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Youthpass </a:t>
            </a:r>
            <a:r>
              <a:rPr lang="de-DE" altLang="de-DE" dirty="0" err="1"/>
              <a:t>process</a:t>
            </a:r>
            <a:r>
              <a:rPr lang="de-DE" altLang="de-DE" dirty="0"/>
              <a:t>, check </a:t>
            </a:r>
            <a:r>
              <a:rPr lang="de-DE" altLang="de-DE" dirty="0" err="1"/>
              <a:t>the</a:t>
            </a:r>
            <a:r>
              <a:rPr lang="de-DE" altLang="de-DE" dirty="0"/>
              <a:t> relevant </a:t>
            </a:r>
            <a:r>
              <a:rPr lang="de-DE" altLang="de-DE" dirty="0" err="1"/>
              <a:t>parts</a:t>
            </a:r>
            <a:r>
              <a:rPr lang="de-DE" altLang="de-DE" dirty="0"/>
              <a:t> of Youthpass </a:t>
            </a:r>
            <a:r>
              <a:rPr lang="de-DE" altLang="de-DE" dirty="0" err="1"/>
              <a:t>Unfolded</a:t>
            </a:r>
            <a:r>
              <a:rPr lang="de-DE" altLang="de-DE" dirty="0"/>
              <a:t> </a:t>
            </a:r>
            <a:r>
              <a:rPr lang="de-DE" altLang="de-DE" dirty="0" err="1"/>
              <a:t>handbook</a:t>
            </a:r>
            <a:r>
              <a:rPr lang="de-DE" altLang="de-DE" dirty="0"/>
              <a:t>: https://www.youthpass.eu/en/publications/youthpass-unfolded/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8A21-EEBC-4258-9907-75D639F3DC01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9188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A537D-4099-4494-AC9D-5CC874086B86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68A21-EEBC-4258-9907-75D639F3DC01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4163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BAD2F-EAB0-4386-B49D-A7C2615C77C0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246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8A21-EEBC-4258-9907-75D639F3DC01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316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8A21-EEBC-4258-9907-75D639F3DC01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589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4740F-480D-4276-A4A1-D60C71A1BB56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2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0FAF-8EAD-485A-B20E-70532515EFED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43FF-933C-4FA3-8A40-B454DABDF336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1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22375"/>
            <a:ext cx="4325937" cy="48228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97475" y="1222375"/>
            <a:ext cx="4327525" cy="48228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B2AA-0F06-44BC-AD66-FA91ADAE1E6F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437673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268760"/>
            <a:ext cx="43783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2655"/>
            <a:ext cx="8839200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8C51-64CA-4656-9619-2FA69391C47A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559E-3005-4BE8-B2B9-2696480490E2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2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7FE7-6783-4F4E-81FF-C08D863E0C45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6668321" y="2938358"/>
            <a:ext cx="104219" cy="129963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1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948" spc="0">
                <a:solidFill>
                  <a:srgbClr val="000000"/>
                </a:solidFill>
                <a:latin typeface="Times New Roman" panose="02020603050405020304" pitchFamily="2"/>
              </a:rPr>
              <a:t>%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6922506" y="2796118"/>
            <a:ext cx="946229" cy="38523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2600"/>
              </a:lnSpc>
              <a:spcAft>
                <a:spcPts val="0"/>
              </a:spcAft>
              <a:tabLst>
                <a:tab pos="928688" algn="l"/>
              </a:tabLs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en-US" sz="948" spc="27">
                <a:solidFill>
                  <a:srgbClr val="000000"/>
                </a:solidFill>
                <a:latin typeface="Times New Roman" panose="02020603050405020304" pitchFamily="2"/>
              </a:rPr>
              <a:t>% </a:t>
            </a:r>
            <a:r>
              <a:rPr lang="en-US" sz="1219" spc="27">
                <a:solidFill>
                  <a:srgbClr val="000000"/>
                </a:solidFill>
                <a:latin typeface="Arial Narrow" panose="02020603050405020304" pitchFamily="2"/>
              </a:rPr>
              <a:t>%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7211431" y="2834641"/>
            <a:ext cx="657304" cy="40851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8890" rIns="0" bIns="0" anchor="t"/>
          <a:lstStyle>
            <a:lvl1pPr marL="0" marR="0" indent="0" algn="l">
              <a:lnSpc>
                <a:spcPts val="2763"/>
              </a:lnSpc>
              <a:spcAft>
                <a:spcPts val="0"/>
              </a:spcAft>
              <a:tabLst>
                <a:tab pos="978218" algn="r"/>
              </a:tabLs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  <a:tabLst>
                <a:tab pos="1203960" algn="r"/>
              </a:tabLst>
            </a:pPr>
            <a:r>
              <a:rPr lang="en-US" sz="1842" spc="0">
                <a:solidFill>
                  <a:srgbClr val="000000"/>
                </a:solidFill>
                <a:latin typeface="Verdana" panose="02020603050405020304" pitchFamily="2"/>
              </a:rPr>
              <a:t>‘ %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4631056" y="5701878"/>
            <a:ext cx="160284" cy="10752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97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758" spc="-41">
                <a:solidFill>
                  <a:srgbClr val="000000"/>
                </a:solidFill>
                <a:latin typeface="Times New Roman" panose="02020603050405020304" pitchFamily="2"/>
              </a:rPr>
              <a:t>416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234245" y="5722197"/>
            <a:ext cx="89085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1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48" spc="-179">
                <a:solidFill>
                  <a:srgbClr val="000000"/>
                </a:solidFill>
                <a:latin typeface="Times New Roman" panose="02020603050405020304" pitchFamily="2"/>
              </a:rPr>
              <a:t>46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7180131" y="5714155"/>
            <a:ext cx="171635" cy="160443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6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948" spc="-87">
                <a:solidFill>
                  <a:srgbClr val="000000"/>
                </a:solidFill>
                <a:latin typeface="Times New Roman" panose="02020603050405020304" pitchFamily="1"/>
              </a:rPr>
              <a:t>Nik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6924226" y="6289041"/>
            <a:ext cx="170259" cy="10371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97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569" spc="-114">
                <a:solidFill>
                  <a:srgbClr val="000000"/>
                </a:solidFill>
                <a:latin typeface="Verdana" panose="02020603050405020304" pitchFamily="2"/>
              </a:rPr>
              <a:t>41 I i b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7213151" y="6368205"/>
            <a:ext cx="95964" cy="15451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569" b="1" spc="-59">
                <a:solidFill>
                  <a:srgbClr val="000000"/>
                </a:solidFill>
                <a:latin typeface="Verdana" panose="02020603050405020304" pitchFamily="2"/>
              </a:rPr>
              <a:t>Pi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6166485" y="6522721"/>
            <a:ext cx="1058360" cy="9355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1056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569" b="1" spc="244">
                <a:solidFill>
                  <a:srgbClr val="000000"/>
                </a:solidFill>
                <a:latin typeface="Verdana" panose="02020603050405020304" pitchFamily="2"/>
              </a:rPr>
              <a:t>4MP MO EN gm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6409320" y="1948604"/>
            <a:ext cx="10559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6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948" spc="-119">
                <a:solidFill>
                  <a:srgbClr val="000000"/>
                </a:solidFill>
                <a:latin typeface="Times New Roman" panose="02020603050405020304" pitchFamily="1"/>
              </a:rPr>
              <a:t>lih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6965501" y="3401485"/>
            <a:ext cx="1319080" cy="857673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1151573" marR="0" indent="0" algn="l">
              <a:lnSpc>
                <a:spcPts val="325"/>
              </a:lnSpc>
              <a:spcBef>
                <a:spcPts val="0"/>
              </a:spcBef>
              <a:spcAft>
                <a:spcPts val="0"/>
              </a:spcAft>
              <a:tabLst>
                <a:tab pos="520065" algn="l"/>
              </a:tabLst>
              <a:defRPr/>
            </a:lvl1pPr>
          </a:lstStyle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en-US" sz="1083" spc="453">
                <a:solidFill>
                  <a:srgbClr val="000000"/>
                </a:solidFill>
                <a:latin typeface="Bookman Old Style" panose="02020603050405020304" pitchFamily="2"/>
              </a:rPr>
              <a:t>% \ % </a:t>
            </a:r>
          </a:p>
          <a:p>
            <a:pPr marL="0" marR="0" indent="0" algn="l">
              <a:lnSpc>
                <a:spcPts val="1100"/>
              </a:lnSpc>
              <a:spcBef>
                <a:spcPts val="3825"/>
              </a:spcBef>
              <a:spcAft>
                <a:spcPts val="0"/>
              </a:spcAft>
              <a:tabLst>
                <a:tab pos="640080" algn="l"/>
              </a:tabLst>
            </a:pPr>
            <a:r>
              <a:rPr lang="en-US" sz="569" spc="-51">
                <a:solidFill>
                  <a:srgbClr val="000000"/>
                </a:solidFill>
                <a:latin typeface="Verdana" panose="02020603050405020304" pitchFamily="2"/>
              </a:rPr>
              <a:t>% gib </a:t>
            </a:r>
          </a:p>
          <a:p>
            <a:pPr marL="0" marR="0" indent="0" algn="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2" spc="-203">
                <a:solidFill>
                  <a:srgbClr val="000000"/>
                </a:solidFill>
                <a:latin typeface="Verdana" panose="02020603050405020304" pitchFamily="2"/>
              </a:rPr>
              <a:t>\ le </a:t>
            </a:r>
          </a:p>
          <a:p>
            <a:pPr marL="14173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9" spc="-22">
                <a:solidFill>
                  <a:srgbClr val="000000"/>
                </a:solidFill>
                <a:latin typeface="Verdana" panose="02020603050405020304" pitchFamily="2"/>
              </a:rPr>
              <a:t>tk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7198361" y="4259158"/>
            <a:ext cx="424444" cy="8339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94"/>
              </a:lnSpc>
              <a:spcAft>
                <a:spcPts val="0"/>
              </a:spcAft>
              <a:tabLst>
                <a:tab pos="467955" algn="l"/>
              </a:tabLs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575945" algn="l"/>
              </a:tabLst>
            </a:pPr>
            <a:r>
              <a:rPr lang="en-US" sz="758" spc="-412">
                <a:solidFill>
                  <a:srgbClr val="000000"/>
                </a:solidFill>
                <a:latin typeface="Times New Roman" panose="02020603050405020304" pitchFamily="2"/>
              </a:rPr>
              <a:t>4 4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6306821" y="4439921"/>
            <a:ext cx="1517200" cy="17483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706"/>
              </a:lnSpc>
              <a:spcAft>
                <a:spcPts val="0"/>
              </a:spcAft>
              <a:tabLst>
                <a:tab pos="854393" algn="l"/>
                <a:tab pos="2265998" algn="r"/>
              </a:tabLst>
              <a:defRPr/>
            </a:lvl1pPr>
          </a:lstStyle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1051560" algn="l"/>
                <a:tab pos="2788920" algn="r"/>
              </a:tabLst>
            </a:pPr>
            <a:r>
              <a:rPr lang="en-US" sz="1138" spc="0">
                <a:solidFill>
                  <a:srgbClr val="000000"/>
                </a:solidFill>
                <a:latin typeface="Times New Roman" panose="02020603050405020304" pitchFamily="1"/>
              </a:rPr>
              <a:t>% </a:t>
            </a:r>
            <a:r>
              <a:rPr lang="en-US" sz="921" spc="0">
                <a:solidFill>
                  <a:srgbClr val="000000"/>
                </a:solidFill>
                <a:latin typeface="Bookman Old Style" panose="02020603050405020304" pitchFamily="1"/>
              </a:rPr>
              <a:t>5 </a:t>
            </a:r>
            <a:r>
              <a:rPr lang="en-US" sz="1138" spc="0">
                <a:solidFill>
                  <a:srgbClr val="000000"/>
                </a:solidFill>
                <a:latin typeface="Times New Roman" panose="02020603050405020304" pitchFamily="1"/>
              </a:rPr>
              <a:t>5 %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6537960" y="4714241"/>
            <a:ext cx="678630" cy="39835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950"/>
              </a:lnSpc>
              <a:spcBef>
                <a:spcPts val="199"/>
              </a:spcBef>
              <a:spcAft>
                <a:spcPts val="0"/>
              </a:spcAft>
              <a:tabLst>
                <a:tab pos="1002983" algn="r"/>
              </a:tabLst>
              <a:defRPr/>
            </a:lvl1pPr>
          </a:lstStyle>
          <a:p>
            <a:pPr marL="0" marR="0" indent="0" algn="l">
              <a:lnSpc>
                <a:spcPts val="2000"/>
              </a:lnSpc>
              <a:spcAft>
                <a:spcPts val="0"/>
              </a:spcAft>
              <a:tabLst>
                <a:tab pos="1234440" algn="r"/>
              </a:tabLst>
            </a:pPr>
            <a:r>
              <a:rPr lang="en-US" sz="1138" spc="0">
                <a:solidFill>
                  <a:srgbClr val="000000"/>
                </a:solidFill>
                <a:latin typeface="Times New Roman" panose="02020603050405020304" pitchFamily="1"/>
              </a:rPr>
              <a:t>% </a:t>
            </a:r>
            <a:r>
              <a:rPr lang="en-US" sz="921" spc="0">
                <a:solidFill>
                  <a:srgbClr val="000000"/>
                </a:solidFill>
                <a:latin typeface="Bookman Old Style" panose="02020603050405020304" pitchFamily="1"/>
              </a:rPr>
              <a:t>5 </a:t>
            </a:r>
          </a:p>
          <a:p>
            <a:pPr marL="0" marR="0" indent="0" algn="ctr">
              <a:lnSpc>
                <a:spcPts val="2400"/>
              </a:lnSpc>
              <a:spcBef>
                <a:spcPts val="245"/>
              </a:spcBef>
              <a:spcAft>
                <a:spcPts val="0"/>
              </a:spcAft>
            </a:pPr>
            <a:r>
              <a:rPr lang="en-US" sz="1138" spc="0">
                <a:solidFill>
                  <a:srgbClr val="000000"/>
                </a:solidFill>
                <a:latin typeface="Times New Roman" panose="02020603050405020304" pitchFamily="2"/>
              </a:rPr>
              <a:t>%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7612831" y="4710007"/>
            <a:ext cx="14205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6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921" b="1" spc="358">
                <a:solidFill>
                  <a:srgbClr val="000000"/>
                </a:solidFill>
                <a:latin typeface="Bookman Old Style" panose="02020603050405020304" pitchFamily="1"/>
              </a:rPr>
              <a:t>Nik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7345231" y="4929717"/>
            <a:ext cx="110754" cy="1257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1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948" spc="0">
                <a:solidFill>
                  <a:srgbClr val="000000"/>
                </a:solidFill>
                <a:latin typeface="Times New Roman" panose="02020603050405020304" pitchFamily="2"/>
              </a:rPr>
              <a:t>%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3262445" y="5189645"/>
            <a:ext cx="3935915" cy="512233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3157538" marR="297180" indent="0" algn="l">
              <a:lnSpc>
                <a:spcPts val="488"/>
              </a:lnSpc>
              <a:spcBef>
                <a:spcPts val="634"/>
              </a:spcBef>
              <a:spcAft>
                <a:spcPts val="0"/>
              </a:spcAft>
              <a:tabLst>
                <a:tab pos="5386388" algn="l"/>
              </a:tabLst>
              <a:defRPr/>
            </a:lvl1pPr>
          </a:lstStyle>
          <a:p>
            <a:pPr marL="530352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48" b="1" spc="-84">
                <a:solidFill>
                  <a:srgbClr val="000000"/>
                </a:solidFill>
                <a:latin typeface="Times New Roman" panose="02020603050405020304" pitchFamily="2"/>
              </a:rPr>
              <a:t>41,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5760720" algn="l"/>
                <a:tab pos="7269480" algn="r"/>
              </a:tabLst>
            </a:pPr>
            <a:r>
              <a:rPr lang="en-US" sz="948" b="1" spc="0">
                <a:solidFill>
                  <a:srgbClr val="000000"/>
                </a:solidFill>
                <a:latin typeface="Times New Roman" panose="02020603050405020304" pitchFamily="2"/>
              </a:rPr>
              <a:t>ealtat</a:t>
            </a:r>
            <a:r>
              <a:rPr lang="en-US" sz="948" b="1" spc="0" baseline="-25000">
                <a:solidFill>
                  <a:srgbClr val="000000"/>
                </a:solidFill>
                <a:latin typeface="Verdana" panose="02020603050405020304" pitchFamily="2"/>
              </a:rPr>
              <a:t>o</a:t>
            </a:r>
            <a:r>
              <a:rPr lang="en-US" sz="100" b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77" b="1" spc="0">
                <a:solidFill>
                  <a:srgbClr val="000000"/>
                </a:solidFill>
                <a:latin typeface="Verdana" panose="02020603050405020304" pitchFamily="2"/>
              </a:rPr>
              <a:t>41, </a:t>
            </a:r>
            <a:r>
              <a:rPr lang="en-US" sz="948" b="1" spc="0">
                <a:solidFill>
                  <a:srgbClr val="000000"/>
                </a:solidFill>
                <a:latin typeface="Times New Roman" panose="02020603050405020304" pitchFamily="2"/>
              </a:rPr>
              <a:t>S </a:t>
            </a:r>
          </a:p>
          <a:p>
            <a:pPr marL="77724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3840480" algn="l"/>
                <a:tab pos="6172200" algn="l"/>
              </a:tabLst>
            </a:pPr>
            <a:r>
              <a:rPr lang="en-US" sz="948" b="1" spc="-27">
                <a:solidFill>
                  <a:srgbClr val="000000"/>
                </a:solidFill>
                <a:latin typeface="Times New Roman" panose="02020603050405020304" pitchFamily="2"/>
              </a:rPr>
              <a:t>%lab • aw </a:t>
            </a:r>
          </a:p>
          <a:p>
            <a:pPr marL="3886200" marR="365760" indent="0" algn="l">
              <a:lnSpc>
                <a:spcPts val="600"/>
              </a:lnSpc>
              <a:spcBef>
                <a:spcPts val="780"/>
              </a:spcBef>
              <a:spcAft>
                <a:spcPts val="0"/>
              </a:spcAft>
              <a:tabLst>
                <a:tab pos="6629400" algn="l"/>
              </a:tabLst>
            </a:pPr>
            <a:r>
              <a:rPr lang="en-US" sz="650" b="1" spc="0" baseline="30000">
                <a:solidFill>
                  <a:srgbClr val="000000"/>
                </a:solidFill>
                <a:latin typeface="Times New Roman" panose="02020603050405020304" pitchFamily="2"/>
              </a:rPr>
              <a:t>41</a:t>
            </a:r>
            <a:r>
              <a:rPr lang="en-US" sz="948" b="1" spc="0">
                <a:solidFill>
                  <a:srgbClr val="000000"/>
                </a:solidFill>
                <a:latin typeface="Times New Roman" panose="02020603050405020304" pitchFamily="2"/>
              </a:rPr>
              <a:t>146 % </a:t>
            </a:r>
            <a:r>
              <a:rPr lang="en-US" sz="948" b="1" spc="0">
                <a:solidFill>
                  <a:srgbClr val="FFCD00"/>
                </a:solidFill>
                <a:latin typeface="Times New Roman" panose="02020603050405020304" pitchFamily="2"/>
              </a:rPr>
              <a:t>•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7200080" y="6071448"/>
            <a:ext cx="105595" cy="99907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97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677" spc="-132">
                <a:solidFill>
                  <a:srgbClr val="000000"/>
                </a:solidFill>
                <a:latin typeface="Verdana" panose="02020603050405020304" pitchFamily="2"/>
              </a:rPr>
              <a:t>fab </a:t>
            </a:r>
          </a:p>
        </p:txBody>
      </p:sp>
    </p:spTree>
    <p:extLst>
      <p:ext uri="{BB962C8B-B14F-4D97-AF65-F5344CB8AC3E}">
        <p14:creationId xmlns:p14="http://schemas.microsoft.com/office/powerpoint/2010/main" val="142997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2531190" y="5160857"/>
            <a:ext cx="814149" cy="461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4388"/>
              </a:lnSpc>
              <a:spcAft>
                <a:spcPts val="33"/>
              </a:spcAft>
              <a:defRPr/>
            </a:lvl1pPr>
          </a:lstStyle>
          <a:p>
            <a:pPr marL="0" marR="0" indent="0" algn="r">
              <a:lnSpc>
                <a:spcPts val="5400"/>
              </a:lnSpc>
              <a:spcAft>
                <a:spcPts val="40"/>
              </a:spcAft>
            </a:pPr>
            <a:r>
              <a:rPr lang="en-US" sz="163" spc="0">
                <a:solidFill>
                  <a:srgbClr val="000000"/>
                </a:solidFill>
                <a:latin typeface="Arial" panose="02020603050405020304" pitchFamily="2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9221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8839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1295400"/>
            <a:ext cx="8805862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246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0A85937-3DD1-4063-B074-673B421D4BD3}" type="slidenum">
              <a:rPr lang="de-DE" altLang="en-US"/>
              <a:pPr>
                <a:defRPr/>
              </a:pPr>
              <a:t>‹Nr.›</a:t>
            </a:fld>
            <a:endParaRPr lang="de-DE" altLang="en-US">
              <a:solidFill>
                <a:schemeClr val="tx1"/>
              </a:solidFill>
            </a:endParaRPr>
          </a:p>
        </p:txBody>
      </p:sp>
      <p:pic>
        <p:nvPicPr>
          <p:cNvPr id="1029" name="Picture 27" descr="dividerbar_L_red-01.jpg                                        003FC65Bmaggy hd                       87E6AEAA: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9432925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8" descr="dividerbar_L_red-01.jpg                                        003FC65Bmaggy hd                       87E6AEAA: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9432925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0C36"/>
        </a:buClr>
        <a:buChar char="•"/>
        <a:defRPr>
          <a:solidFill>
            <a:srgbClr val="B70C36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to-youth.net/rc/training-and-cooperation/tc-rc-nanetworktcs/youthworkers-competence-model/" TargetMode="External"/><Relationship Id="rId2" Type="http://schemas.openxmlformats.org/officeDocument/2006/relationships/hyperlink" Target="https://www.youthpass.eu/en/help/faqs/keycompetenc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pass.eu/en/about-youthpass/video/" TargetMode="External"/><Relationship Id="rId2" Type="http://schemas.openxmlformats.org/officeDocument/2006/relationships/hyperlink" Target="https://youtu.be/rnQWZKStM7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hpass.eu/en/help/faqs/activities-in-youthpass/" TargetMode="External"/><Relationship Id="rId3" Type="http://schemas.openxmlformats.org/officeDocument/2006/relationships/hyperlink" Target="https://www.youthpass.eu/en/help/faqs/demo/" TargetMode="External"/><Relationship Id="rId7" Type="http://schemas.openxmlformats.org/officeDocument/2006/relationships/hyperlink" Target="https://www.youthpass.eu/en/help/faqs/youthpass-for-team-members/" TargetMode="External"/><Relationship Id="rId2" Type="http://schemas.openxmlformats.org/officeDocument/2006/relationships/hyperlink" Target="https://www.youthpass.eu/en/help/step-by-ste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hpass.eu/en/help/faqs/ets-youthworkers/" TargetMode="External"/><Relationship Id="rId5" Type="http://schemas.openxmlformats.org/officeDocument/2006/relationships/hyperlink" Target="https://www.youthpass.eu/en/help/faqs/yans/" TargetMode="External"/><Relationship Id="rId4" Type="http://schemas.openxmlformats.org/officeDocument/2006/relationships/hyperlink" Target="https://www.youthpass.eu/en/help/faqs/youthpass2021-2027/" TargetMode="External"/><Relationship Id="rId9" Type="http://schemas.openxmlformats.org/officeDocument/2006/relationships/hyperlink" Target="https://www.youthpass.eu/en/help/faq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hpass.eu/en/help/youthpass-trainings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youthpass.eu/en/publications/handbook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hpass.eu/en/publications/others/" TargetMode="External"/><Relationship Id="rId5" Type="http://schemas.openxmlformats.org/officeDocument/2006/relationships/hyperlink" Target="https://www.youthpass.eu/en/publications/leaflets/" TargetMode="External"/><Relationship Id="rId4" Type="http://schemas.openxmlformats.org/officeDocument/2006/relationships/hyperlink" Target="https://www.youthpass.eu/en/about-youthpass/video/" TargetMode="External"/><Relationship Id="rId9" Type="http://schemas.openxmlformats.org/officeDocument/2006/relationships/hyperlink" Target="https://hop.salto-youth.net/courses/YouthpassHeartCorp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png"/><Relationship Id="rId4" Type="http://schemas.openxmlformats.org/officeDocument/2006/relationships/hyperlink" Target="https://www.youthpass.eu/en/youthpass/statistic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.mail@salto-youth.net" TargetMode="External"/><Relationship Id="rId2" Type="http://schemas.openxmlformats.org/officeDocument/2006/relationships/hyperlink" Target="http://www.youthpas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134100" y="5467350"/>
            <a:ext cx="1962150" cy="373063"/>
          </a:xfrm>
        </p:spPr>
        <p:txBody>
          <a:bodyPr anchor="b"/>
          <a:lstStyle/>
          <a:p>
            <a:pPr algn="l">
              <a:defRPr/>
            </a:pPr>
            <a:r>
              <a:rPr lang="de-DE" sz="1600" dirty="0">
                <a:ea typeface="+mn-ea"/>
              </a:rPr>
              <a:t>November 2022</a:t>
            </a:r>
            <a:endParaRPr lang="et-EE" sz="1600" dirty="0">
              <a:ea typeface="+mn-ea"/>
            </a:endParaRPr>
          </a:p>
        </p:txBody>
      </p:sp>
      <p:pic>
        <p:nvPicPr>
          <p:cNvPr id="409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78563"/>
            <a:ext cx="19621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9906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6329363"/>
            <a:ext cx="16573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89675"/>
            <a:ext cx="720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138" y="4368800"/>
            <a:ext cx="7451725" cy="11938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t-EE" dirty="0">
                <a:solidFill>
                  <a:srgbClr val="DA1D48"/>
                </a:solidFill>
                <a:latin typeface="+mn-lt"/>
                <a:cs typeface="+mn-cs"/>
              </a:rPr>
              <a:t>Youthpass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–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makes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learning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visible</a:t>
            </a:r>
            <a:endParaRPr lang="en-GB" dirty="0">
              <a:solidFill>
                <a:srgbClr val="DA1D48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2531190" y="4836134"/>
            <a:ext cx="814149" cy="374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63">
                <a:solidFill>
                  <a:srgbClr val="000000"/>
                </a:solidFill>
                <a:latin typeface="Arial" panose="02020603050405020304" pitchFamily="2"/>
              </a:rPr>
              <a:t>/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00855" y="997969"/>
            <a:ext cx="3822065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324"/>
            <a:r>
              <a:rPr lang="de-DE" sz="4388" b="1" kern="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de-DE" sz="3250" b="1" kern="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5564" y="4285717"/>
            <a:ext cx="326750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5324"/>
            <a:r>
              <a:rPr lang="en-GB" sz="1600" dirty="0">
                <a:latin typeface="+mj-lt"/>
                <a:cs typeface="Calibri" panose="020F0502020204030204" pitchFamily="34" charset="0"/>
              </a:rPr>
              <a:t>Inform and support relevant policy processes and make systemic efforts</a:t>
            </a:r>
            <a:endParaRPr lang="de-DE" sz="1600" kern="0" dirty="0">
              <a:solidFill>
                <a:sysClr val="windowText" lastClr="000000"/>
              </a:solidFill>
              <a:latin typeface="+mj-lt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79994" y="2604333"/>
            <a:ext cx="326750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defTabSz="495324"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Amplify the visibility and recognition of the learning value of youth work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928267" y="3389026"/>
            <a:ext cx="32675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5324"/>
            <a:r>
              <a:rPr lang="en-GB" sz="1600" dirty="0">
                <a:latin typeface="+mj-lt"/>
                <a:cs typeface="Calibri" panose="020F0502020204030204" pitchFamily="34" charset="0"/>
              </a:rPr>
              <a:t>Set the direction for the further development of </a:t>
            </a:r>
            <a:r>
              <a:rPr lang="en-GB" sz="1600" dirty="0" err="1">
                <a:latin typeface="+mj-lt"/>
                <a:cs typeface="Calibri" panose="020F0502020204030204" pitchFamily="34" charset="0"/>
              </a:rPr>
              <a:t>Youthpass</a:t>
            </a:r>
            <a:r>
              <a:rPr lang="en-GB" sz="1600" dirty="0">
                <a:latin typeface="+mj-lt"/>
                <a:cs typeface="Calibri" panose="020F0502020204030204" pitchFamily="34" charset="0"/>
              </a:rPr>
              <a:t> and reinforce its quality implementation</a:t>
            </a:r>
            <a:endParaRPr lang="de-DE" sz="1600" kern="0" dirty="0">
              <a:solidFill>
                <a:sysClr val="windowText" lastClr="000000"/>
              </a:solidFill>
              <a:latin typeface="+mj-lt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95237" y="1854127"/>
            <a:ext cx="3366576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5324"/>
            <a:r>
              <a:rPr lang="en-GB" sz="1600" dirty="0">
                <a:latin typeface="+mj-lt"/>
                <a:cs typeface="Calibri" panose="020F0502020204030204" pitchFamily="34" charset="0"/>
              </a:rPr>
              <a:t>Strengthen the recognition and validation of non-formal and informal learning</a:t>
            </a:r>
            <a:endParaRPr lang="de-DE" sz="1600" kern="0" dirty="0">
              <a:solidFill>
                <a:sysClr val="windowText" lastClr="000000"/>
              </a:solidFill>
              <a:latin typeface="+mj-lt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" y="1854127"/>
            <a:ext cx="789691" cy="7502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42" y="3429559"/>
            <a:ext cx="784225" cy="7450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65" y="2625292"/>
            <a:ext cx="807428" cy="7434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48" y="4245881"/>
            <a:ext cx="811016" cy="7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5249852" y="1628800"/>
            <a:ext cx="4064556" cy="124684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sz="1950" b="1" dirty="0">
                <a:solidFill>
                  <a:schemeClr val="bg1">
                    <a:lumMod val="50000"/>
                  </a:schemeClr>
                </a:solidFill>
              </a:rPr>
              <a:t>Field of Action 3: </a:t>
            </a:r>
          </a:p>
          <a:p>
            <a:pPr>
              <a:lnSpc>
                <a:spcPct val="100000"/>
              </a:lnSpc>
              <a:buNone/>
            </a:pPr>
            <a:r>
              <a:rPr lang="en-GB" b="1" dirty="0"/>
              <a:t>Policy Support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044806"/>
            <a:ext cx="4842680" cy="5151634"/>
          </a:xfrm>
          <a:prstGeom prst="rect">
            <a:avLst/>
          </a:prstGeom>
        </p:spPr>
      </p:pic>
      <p:sp>
        <p:nvSpPr>
          <p:cNvPr id="4" name="Textplatzhalter 1"/>
          <p:cNvSpPr txBox="1">
            <a:spLocks/>
          </p:cNvSpPr>
          <p:nvPr/>
        </p:nvSpPr>
        <p:spPr>
          <a:xfrm>
            <a:off x="5219582" y="2997199"/>
            <a:ext cx="4064556" cy="12468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3600"/>
              </a:lnSpc>
              <a:spcAft>
                <a:spcPts val="27"/>
              </a:spcAft>
              <a:defRPr/>
            </a:lvl1pPr>
          </a:lstStyle>
          <a:p>
            <a:pPr>
              <a:lnSpc>
                <a:spcPct val="100000"/>
              </a:lnSpc>
            </a:pPr>
            <a:r>
              <a:rPr lang="en-GB" sz="19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Field of Action 2: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33"/>
              </a:spcAft>
              <a:buClr>
                <a:srgbClr val="B70C36"/>
              </a:buClr>
            </a:pPr>
            <a:r>
              <a:rPr lang="en-GB" sz="1800" b="1" dirty="0">
                <a:solidFill>
                  <a:srgbClr val="B70C36"/>
                </a:solidFill>
                <a:latin typeface="+mn-lt"/>
              </a:rPr>
              <a:t>Learning and Recognition</a:t>
            </a:r>
            <a:endParaRPr lang="de-DE" sz="1800" b="1" dirty="0">
              <a:solidFill>
                <a:srgbClr val="B70C36"/>
              </a:solidFill>
              <a:latin typeface="+mn-lt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5232122" y="4365598"/>
            <a:ext cx="4064556" cy="12468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3600"/>
              </a:lnSpc>
              <a:spcAft>
                <a:spcPts val="27"/>
              </a:spcAft>
              <a:defRPr/>
            </a:lvl1pPr>
          </a:lstStyle>
          <a:p>
            <a:pPr>
              <a:lnSpc>
                <a:spcPct val="100000"/>
              </a:lnSpc>
            </a:pPr>
            <a:r>
              <a:rPr lang="en-GB" sz="19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Field of Action 1: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33"/>
              </a:spcAft>
              <a:buClr>
                <a:srgbClr val="B70C36"/>
              </a:buClr>
            </a:pPr>
            <a:r>
              <a:rPr lang="en-GB" sz="1800" b="1" dirty="0">
                <a:solidFill>
                  <a:srgbClr val="B70C36"/>
                </a:solidFill>
                <a:latin typeface="+mn-lt"/>
              </a:rPr>
              <a:t>Implementation and further development of </a:t>
            </a:r>
            <a:r>
              <a:rPr lang="en-GB" sz="1800" b="1" dirty="0" err="1">
                <a:solidFill>
                  <a:srgbClr val="B70C36"/>
                </a:solidFill>
                <a:latin typeface="+mn-lt"/>
              </a:rPr>
              <a:t>Youthpass</a:t>
            </a:r>
            <a:endParaRPr lang="de-DE" sz="1800" b="1" dirty="0">
              <a:solidFill>
                <a:srgbClr val="B70C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1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256"/>
    </mc:Choice>
    <mc:Fallback xmlns="">
      <p:transition advTm="242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574C1-ABFD-404F-85F3-E66C3C4C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Youthpass </a:t>
            </a:r>
            <a:r>
              <a:rPr lang="de-DE" dirty="0" err="1"/>
              <a:t>certificates</a:t>
            </a:r>
            <a:r>
              <a:rPr lang="de-DE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2874B1-6827-4A58-AF4A-DB8C22CB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772816"/>
            <a:ext cx="8225074" cy="40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3861048"/>
            <a:ext cx="4160912" cy="2281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New Youthpass certificates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588" y="1295401"/>
            <a:ext cx="8581900" cy="2709664"/>
          </a:xfrm>
        </p:spPr>
        <p:txBody>
          <a:bodyPr/>
          <a:lstStyle/>
          <a:p>
            <a:r>
              <a:rPr lang="et-EE" dirty="0"/>
              <a:t>Background considerations</a:t>
            </a:r>
          </a:p>
          <a:p>
            <a:pPr lvl="1"/>
            <a:r>
              <a:rPr lang="et-EE" dirty="0"/>
              <a:t>Better alignment with the setup of the 2 programmes: </a:t>
            </a:r>
            <a:r>
              <a:rPr lang="de-DE" dirty="0"/>
              <a:t>Focus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, not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activity</a:t>
            </a:r>
            <a:endParaRPr lang="et-EE" dirty="0"/>
          </a:p>
          <a:p>
            <a:pPr lvl="1"/>
            <a:r>
              <a:rPr lang="et-EE" dirty="0"/>
              <a:t>More emphasis on learning</a:t>
            </a:r>
          </a:p>
          <a:p>
            <a:pPr lvl="1"/>
            <a:r>
              <a:rPr lang="et-EE" dirty="0"/>
              <a:t>M</a:t>
            </a:r>
            <a:r>
              <a:rPr lang="de-DE" dirty="0" err="1"/>
              <a:t>ore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endParaRPr lang="et-EE" dirty="0"/>
          </a:p>
          <a:p>
            <a:pPr lvl="1"/>
            <a:r>
              <a:rPr lang="et-EE" dirty="0"/>
              <a:t>More similarity across formats</a:t>
            </a:r>
          </a:p>
          <a:p>
            <a:pPr lvl="1"/>
            <a:r>
              <a:rPr lang="de-DE" dirty="0" err="1"/>
              <a:t>Accessibility</a:t>
            </a:r>
            <a:endParaRPr lang="de-DE" dirty="0"/>
          </a:p>
          <a:p>
            <a:pPr lvl="1"/>
            <a:r>
              <a:rPr lang="de-DE" dirty="0"/>
              <a:t>Support also </a:t>
            </a:r>
            <a:r>
              <a:rPr lang="de-DE" dirty="0" err="1"/>
              <a:t>to</a:t>
            </a:r>
            <a:r>
              <a:rPr lang="de-DE" dirty="0"/>
              <a:t> online </a:t>
            </a:r>
            <a:r>
              <a:rPr lang="de-DE" dirty="0" err="1"/>
              <a:t>contexts</a:t>
            </a:r>
            <a:endParaRPr lang="de-DE" dirty="0"/>
          </a:p>
          <a:p>
            <a:pPr lvl="1"/>
            <a:r>
              <a:rPr lang="de-DE" dirty="0"/>
              <a:t>A</a:t>
            </a:r>
            <a:r>
              <a:rPr lang="et-EE" dirty="0"/>
              <a:t>vailable a</a:t>
            </a:r>
            <a:r>
              <a:rPr lang="de-DE" dirty="0" err="1"/>
              <a:t>lso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members</a:t>
            </a:r>
            <a:endParaRPr lang="et-EE" dirty="0"/>
          </a:p>
          <a:p>
            <a:pPr lvl="1"/>
            <a:r>
              <a:rPr lang="et-EE" dirty="0"/>
              <a:t>Attention on needs regarding validation</a:t>
            </a:r>
            <a:endParaRPr lang="de-DE" dirty="0"/>
          </a:p>
          <a:p>
            <a:endParaRPr lang="et-E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3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Actions and certificate types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20461"/>
              </p:ext>
            </p:extLst>
          </p:nvPr>
        </p:nvGraphicFramePr>
        <p:xfrm>
          <a:off x="272480" y="980728"/>
          <a:ext cx="9252519" cy="52111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43354">
                  <a:extLst>
                    <a:ext uri="{9D8B030D-6E8A-4147-A177-3AD203B41FA5}">
                      <a16:colId xmlns:a16="http://schemas.microsoft.com/office/drawing/2014/main" val="4203745901"/>
                    </a:ext>
                  </a:extLst>
                </a:gridCol>
                <a:gridCol w="1565811">
                  <a:extLst>
                    <a:ext uri="{9D8B030D-6E8A-4147-A177-3AD203B41FA5}">
                      <a16:colId xmlns:a16="http://schemas.microsoft.com/office/drawing/2014/main" val="3682009392"/>
                    </a:ext>
                  </a:extLst>
                </a:gridCol>
                <a:gridCol w="3843354">
                  <a:extLst>
                    <a:ext uri="{9D8B030D-6E8A-4147-A177-3AD203B41FA5}">
                      <a16:colId xmlns:a16="http://schemas.microsoft.com/office/drawing/2014/main" val="4166541783"/>
                    </a:ext>
                  </a:extLst>
                </a:gridCol>
              </a:tblGrid>
              <a:tr h="39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Exchange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Exchange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84948"/>
                  </a:ext>
                </a:extLst>
              </a:tr>
              <a:tr h="10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Worker</a:t>
                      </a:r>
                      <a:r>
                        <a:rPr lang="et-EE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Mobility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TCA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 for organisations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Certificate for “youth workers”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77518"/>
                  </a:ext>
                </a:extLst>
              </a:tr>
              <a:tr h="42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Participation Activities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Participation Activities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47462"/>
                  </a:ext>
                </a:extLst>
              </a:tr>
              <a:tr h="39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DiscoverEU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available yet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987012"/>
                  </a:ext>
                </a:extLst>
              </a:tr>
              <a:tr h="16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KA1 Accredited projects</a:t>
                      </a:r>
                      <a:r>
                        <a:rPr lang="et-E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 case many</a:t>
                      </a:r>
                      <a:r>
                        <a:rPr lang="et-EE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activities of different type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KA2 Small-scale and Cooperation Partnerships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KA2 Capacity Building 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KA3 European Youth Together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“General” </a:t>
                      </a:r>
                      <a:r>
                        <a:rPr lang="en-GB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Youthpass</a:t>
                      </a: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certificate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46029"/>
                  </a:ext>
                </a:extLst>
              </a:tr>
              <a:tr h="855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Volunteering (individual and teams)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Humanitarian Aid Volunteering Projects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Volunteering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750383"/>
                  </a:ext>
                </a:extLst>
              </a:tr>
              <a:tr h="396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Solidarity</a:t>
                      </a: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Solidarity</a:t>
                      </a: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02730"/>
                  </a:ext>
                </a:extLst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 bwMode="auto">
          <a:xfrm>
            <a:off x="4235165" y="1024263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4214663" y="1845359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4268924" y="2539151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4268924" y="4018625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4268924" y="5229200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4268924" y="5870081"/>
            <a:ext cx="136815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8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3 parts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Brief general information</a:t>
            </a:r>
            <a:r>
              <a:rPr lang="et-EE" dirty="0"/>
              <a:t>, incl. project description and individual tasks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Learning</a:t>
            </a:r>
            <a:r>
              <a:rPr lang="en-US" dirty="0"/>
              <a:t> context and </a:t>
            </a:r>
            <a:r>
              <a:rPr lang="en-US" b="1" dirty="0"/>
              <a:t>outcomes</a:t>
            </a:r>
            <a:r>
              <a:rPr lang="et-EE" b="1" dirty="0"/>
              <a:t> </a:t>
            </a:r>
            <a:r>
              <a:rPr lang="et-EE" dirty="0"/>
              <a:t>(optional)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t-EE" b="1" dirty="0"/>
              <a:t>Project context </a:t>
            </a:r>
            <a:r>
              <a:rPr lang="en-US" dirty="0"/>
              <a:t>(a </a:t>
            </a:r>
            <a:r>
              <a:rPr lang="et-EE" dirty="0"/>
              <a:t>„</a:t>
            </a:r>
            <a:r>
              <a:rPr lang="en-US" dirty="0"/>
              <a:t>transcript</a:t>
            </a:r>
            <a:r>
              <a:rPr lang="et-EE" dirty="0"/>
              <a:t>“, optional</a:t>
            </a:r>
            <a:r>
              <a:rPr lang="en-US" dirty="0"/>
              <a:t>)</a:t>
            </a:r>
          </a:p>
          <a:p>
            <a:endParaRPr lang="et-EE" dirty="0"/>
          </a:p>
          <a:p>
            <a:pPr marL="400050" lvl="1" indent="0">
              <a:buNone/>
            </a:pPr>
            <a:r>
              <a:rPr lang="et-EE" dirty="0"/>
              <a:t>Partly independent from each other: the general information can be issued on its own, or together with learning outcomes, and/or together with project details.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3789040"/>
            <a:ext cx="3847867" cy="22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New elements on the certificates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Available also for </a:t>
            </a:r>
            <a:r>
              <a:rPr lang="et-EE" b="1" dirty="0"/>
              <a:t>team members </a:t>
            </a:r>
            <a:r>
              <a:rPr lang="et-EE" i="1" dirty="0"/>
              <a:t>(„</a:t>
            </a:r>
            <a:r>
              <a:rPr lang="de-DE" i="1" dirty="0"/>
              <a:t>…</a:t>
            </a:r>
            <a:r>
              <a:rPr lang="et-EE" i="1" dirty="0"/>
              <a:t> contributed as a youth leader to...“)</a:t>
            </a:r>
          </a:p>
          <a:p>
            <a:r>
              <a:rPr lang="et-EE" dirty="0"/>
              <a:t>Possibility to list </a:t>
            </a:r>
            <a:r>
              <a:rPr lang="et-EE" b="1" dirty="0"/>
              <a:t>evidence</a:t>
            </a:r>
            <a:r>
              <a:rPr lang="et-EE" dirty="0"/>
              <a:t> for the learning outcomes</a:t>
            </a:r>
          </a:p>
          <a:p>
            <a:r>
              <a:rPr lang="et-EE" dirty="0"/>
              <a:t>The whole </a:t>
            </a:r>
            <a:r>
              <a:rPr lang="et-EE" b="1" dirty="0"/>
              <a:t>transcript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‚Project </a:t>
            </a:r>
            <a:r>
              <a:rPr lang="de-DE" dirty="0" err="1"/>
              <a:t>Context</a:t>
            </a:r>
            <a:r>
              <a:rPr lang="de-DE" dirty="0"/>
              <a:t>‘)</a:t>
            </a:r>
            <a:endParaRPr lang="et-EE" dirty="0"/>
          </a:p>
          <a:p>
            <a:pPr lvl="1"/>
            <a:r>
              <a:rPr lang="de-DE" dirty="0"/>
              <a:t>Includes a</a:t>
            </a:r>
            <a:r>
              <a:rPr lang="et-EE" dirty="0"/>
              <a:t>mong others: </a:t>
            </a:r>
            <a:r>
              <a:rPr lang="et-EE" b="1" dirty="0"/>
              <a:t>length of involvement</a:t>
            </a:r>
            <a:endParaRPr lang="de-DE" b="1" dirty="0"/>
          </a:p>
          <a:p>
            <a:pPr lvl="1"/>
            <a:r>
              <a:rPr lang="de-DE" dirty="0" err="1"/>
              <a:t>Especially</a:t>
            </a:r>
            <a:r>
              <a:rPr lang="de-DE" dirty="0"/>
              <a:t> relevant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multiple </a:t>
            </a:r>
            <a:r>
              <a:rPr lang="de-DE" dirty="0" err="1"/>
              <a:t>activities</a:t>
            </a:r>
            <a:endParaRPr lang="et-EE" dirty="0"/>
          </a:p>
          <a:p>
            <a:r>
              <a:rPr lang="et-EE" dirty="0"/>
              <a:t>For youth workers’ and team members’ certificates: </a:t>
            </a:r>
            <a:r>
              <a:rPr lang="et-EE" b="1" dirty="0"/>
              <a:t>ETS competence model </a:t>
            </a:r>
            <a:r>
              <a:rPr lang="et-EE" dirty="0"/>
              <a:t>for youth workers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et-EE" dirty="0"/>
          </a:p>
          <a:p>
            <a:endParaRPr lang="et-EE" dirty="0"/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14" y="1628800"/>
            <a:ext cx="4295786" cy="4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Frameworks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self-assessment</a:t>
            </a:r>
            <a:r>
              <a:rPr lang="de-DE" sz="2400" dirty="0"/>
              <a:t> of </a:t>
            </a:r>
            <a:r>
              <a:rPr lang="de-DE" sz="2400" dirty="0" err="1"/>
              <a:t>competences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7063" y="1340768"/>
            <a:ext cx="4325937" cy="163056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For </a:t>
            </a:r>
            <a:r>
              <a:rPr lang="de-DE" b="1" dirty="0" err="1"/>
              <a:t>young</a:t>
            </a:r>
            <a:r>
              <a:rPr lang="de-DE" b="1" dirty="0"/>
              <a:t> </a:t>
            </a:r>
            <a:r>
              <a:rPr lang="de-DE" b="1" dirty="0" err="1"/>
              <a:t>people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learners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en-GB" dirty="0">
                <a:hlinkClick r:id="rId2"/>
              </a:rPr>
              <a:t>Framework of the Key Competences for Lifelong Learning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3040" y="1173510"/>
            <a:ext cx="4327525" cy="215785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For </a:t>
            </a:r>
            <a:r>
              <a:rPr lang="de-DE" b="1" dirty="0" err="1"/>
              <a:t>youth</a:t>
            </a:r>
            <a:r>
              <a:rPr lang="de-DE" b="1" dirty="0"/>
              <a:t> </a:t>
            </a:r>
            <a:r>
              <a:rPr lang="de-DE" b="1" dirty="0" err="1"/>
              <a:t>workers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learners</a:t>
            </a:r>
            <a:r>
              <a:rPr lang="de-DE" b="1" dirty="0"/>
              <a:t> and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team</a:t>
            </a:r>
            <a:r>
              <a:rPr lang="de-DE" b="1" dirty="0"/>
              <a:t> </a:t>
            </a:r>
            <a:r>
              <a:rPr lang="de-DE" b="1" dirty="0" err="1"/>
              <a:t>members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European Training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competence </a:t>
            </a:r>
            <a:r>
              <a:rPr lang="de-DE" dirty="0" err="1">
                <a:hlinkClick r:id="rId3"/>
              </a:rPr>
              <a:t>model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for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youth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workers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to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work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internationally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64" y="2936506"/>
            <a:ext cx="3528392" cy="31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02C8112-15BF-42F5-B36F-E00C78AD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3375"/>
            <a:ext cx="8839200" cy="5032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latin typeface="+mj-lt"/>
                <a:ea typeface="MS PGothic" pitchFamily="34" charset="-128"/>
                <a:cs typeface="+mj-cs"/>
              </a:rPr>
              <a:t>The ETS </a:t>
            </a:r>
            <a:r>
              <a:rPr lang="de-DE" dirty="0" err="1">
                <a:latin typeface="+mj-lt"/>
                <a:ea typeface="MS PGothic" pitchFamily="34" charset="-128"/>
                <a:cs typeface="+mj-cs"/>
              </a:rPr>
              <a:t>competence</a:t>
            </a:r>
            <a:r>
              <a:rPr lang="de-DE" dirty="0"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dirty="0" err="1">
                <a:latin typeface="+mj-lt"/>
                <a:ea typeface="MS PGothic" pitchFamily="34" charset="-128"/>
                <a:cs typeface="+mj-cs"/>
              </a:rPr>
              <a:t>model</a:t>
            </a:r>
            <a:r>
              <a:rPr lang="de-DE" dirty="0">
                <a:latin typeface="+mj-lt"/>
                <a:ea typeface="MS PGothic" pitchFamily="34" charset="-128"/>
                <a:cs typeface="+mj-cs"/>
              </a:rPr>
              <a:t> on Youthpass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7CD803-7A35-4478-B4A1-B7814C99003A}"/>
              </a:ext>
            </a:extLst>
          </p:cNvPr>
          <p:cNvSpPr txBox="1"/>
          <p:nvPr/>
        </p:nvSpPr>
        <p:spPr bwMode="auto">
          <a:xfrm>
            <a:off x="719138" y="1222375"/>
            <a:ext cx="4737918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Facilitating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learning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Designing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programmes</a:t>
            </a:r>
            <a:endParaRPr lang="de-DE" sz="1800" b="0" i="0">
              <a:solidFill>
                <a:srgbClr val="B70C36"/>
              </a:solidFill>
              <a:effectLst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Managing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resources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Collaborating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in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teams</a:t>
            </a:r>
            <a:endParaRPr lang="de-DE" sz="1800" b="0" i="0">
              <a:solidFill>
                <a:srgbClr val="B70C36"/>
              </a:solidFill>
              <a:effectLst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Communicating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meaningfully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Displaying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intercultural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sensitivity</a:t>
            </a:r>
            <a:endParaRPr lang="de-DE" sz="1800" b="0" i="0">
              <a:solidFill>
                <a:srgbClr val="B70C36"/>
              </a:solidFill>
              <a:effectLst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Networking and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advocating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Assessing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and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evaluating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Being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civically</a:t>
            </a: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engaged</a:t>
            </a:r>
            <a:endParaRPr lang="de-DE" sz="1800" b="0" i="0">
              <a:solidFill>
                <a:srgbClr val="B70C36"/>
              </a:solidFill>
              <a:effectLst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t-EE" sz="1800">
              <a:solidFill>
                <a:srgbClr val="B70C36"/>
              </a:solidFill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800">
              <a:solidFill>
                <a:srgbClr val="B70C36"/>
              </a:solidFill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b="0" i="0">
                <a:solidFill>
                  <a:srgbClr val="B70C36"/>
                </a:solidFill>
                <a:effectLst/>
                <a:latin typeface="+mn-lt"/>
              </a:rPr>
              <a:t>Other </a:t>
            </a:r>
            <a:r>
              <a:rPr lang="de-DE" sz="1800" b="0" i="0" err="1">
                <a:solidFill>
                  <a:srgbClr val="B70C36"/>
                </a:solidFill>
                <a:effectLst/>
                <a:latin typeface="+mn-lt"/>
              </a:rPr>
              <a:t>competences</a:t>
            </a:r>
            <a:endParaRPr lang="de-DE" sz="1800" b="0" i="0">
              <a:solidFill>
                <a:srgbClr val="B70C36"/>
              </a:solidFill>
              <a:effectLst/>
              <a:latin typeface="+mn-lt"/>
            </a:endParaRPr>
          </a:p>
          <a:p>
            <a:pPr>
              <a:spcBef>
                <a:spcPct val="20000"/>
              </a:spcBef>
            </a:pPr>
            <a:endParaRPr lang="de-DE" sz="1800">
              <a:solidFill>
                <a:srgbClr val="B70C36"/>
              </a:solidFill>
              <a:latin typeface="+mn-lt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0891E6-284E-4FFC-9567-93D7E651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475" y="2191279"/>
            <a:ext cx="4327525" cy="288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15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I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part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76738" y="1989138"/>
            <a:ext cx="4953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j-lt"/>
                <a:cs typeface="+mj-cs"/>
              </a:rPr>
              <a:t>Confirmation of </a:t>
            </a:r>
            <a:r>
              <a:rPr lang="de-DE" dirty="0" err="1">
                <a:solidFill>
                  <a:srgbClr val="DA1D48"/>
                </a:solidFill>
                <a:latin typeface="+mj-lt"/>
                <a:cs typeface="+mj-cs"/>
              </a:rPr>
              <a:t>participation</a:t>
            </a:r>
            <a:endParaRPr lang="de-DE" dirty="0">
              <a:solidFill>
                <a:srgbClr val="DA1D48"/>
              </a:solidFill>
              <a:latin typeface="+mj-lt"/>
              <a:cs typeface="+mj-cs"/>
            </a:endParaRPr>
          </a:p>
          <a:p>
            <a:pPr>
              <a:defRPr/>
            </a:pPr>
            <a:endParaRPr lang="et-EE" sz="2800" dirty="0">
              <a:solidFill>
                <a:schemeClr val="tx2"/>
              </a:solidFill>
              <a:latin typeface="+mj-lt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Data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participant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+mj-lt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Brief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general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information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about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the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project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+mj-lt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Signature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5800" y="6308725"/>
            <a:ext cx="7846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Erasmus+ Youth </a:t>
            </a:r>
            <a:r>
              <a:rPr lang="de-DE" sz="1600" dirty="0" err="1">
                <a:latin typeface="+mj-lt"/>
              </a:rPr>
              <a:t>Participation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Activity</a:t>
            </a:r>
            <a:r>
              <a:rPr lang="de-DE" sz="1600" dirty="0">
                <a:latin typeface="+mj-lt"/>
              </a:rPr>
              <a:t> - </a:t>
            </a:r>
            <a:r>
              <a:rPr lang="de-DE" sz="1600" dirty="0" err="1">
                <a:latin typeface="+mj-lt"/>
              </a:rPr>
              <a:t>first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page</a:t>
            </a:r>
            <a:endParaRPr lang="de-DE" sz="1600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72055A-A4AC-69EF-7CBB-DF264AA3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5" y="860313"/>
            <a:ext cx="3708309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588" y="1125538"/>
            <a:ext cx="8805862" cy="4992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t-EE" dirty="0">
                <a:solidFill>
                  <a:srgbClr val="DA1D48"/>
                </a:solidFill>
                <a:hlinkClick r:id="rId2"/>
              </a:rPr>
              <a:t>„</a:t>
            </a:r>
            <a:r>
              <a:rPr lang="de-DE" dirty="0" err="1">
                <a:solidFill>
                  <a:srgbClr val="DA1D48"/>
                </a:solidFill>
                <a:hlinkClick r:id="rId2"/>
              </a:rPr>
              <a:t>Let</a:t>
            </a:r>
            <a:r>
              <a:rPr lang="et-EE" dirty="0">
                <a:solidFill>
                  <a:srgbClr val="DA1D48"/>
                </a:solidFill>
                <a:hlinkClick r:id="rId2"/>
              </a:rPr>
              <a:t>’</a:t>
            </a:r>
            <a:r>
              <a:rPr lang="de-DE" dirty="0">
                <a:solidFill>
                  <a:srgbClr val="DA1D48"/>
                </a:solidFill>
                <a:hlinkClick r:id="rId2"/>
              </a:rPr>
              <a:t>s </a:t>
            </a:r>
            <a:r>
              <a:rPr lang="de-DE" dirty="0" err="1">
                <a:solidFill>
                  <a:srgbClr val="DA1D48"/>
                </a:solidFill>
                <a:hlinkClick r:id="rId2"/>
              </a:rPr>
              <a:t>talk</a:t>
            </a:r>
            <a:r>
              <a:rPr lang="de-DE" dirty="0">
                <a:solidFill>
                  <a:srgbClr val="DA1D48"/>
                </a:solidFill>
                <a:hlinkClick r:id="rId2"/>
              </a:rPr>
              <a:t> </a:t>
            </a:r>
            <a:r>
              <a:rPr lang="de-DE" dirty="0" err="1">
                <a:solidFill>
                  <a:srgbClr val="DA1D48"/>
                </a:solidFill>
                <a:hlinkClick r:id="rId2"/>
              </a:rPr>
              <a:t>about</a:t>
            </a:r>
            <a:r>
              <a:rPr lang="de-DE" dirty="0">
                <a:solidFill>
                  <a:srgbClr val="DA1D48"/>
                </a:solidFill>
                <a:hlinkClick r:id="rId2"/>
              </a:rPr>
              <a:t> Youthpass</a:t>
            </a:r>
            <a:r>
              <a:rPr lang="et-EE" dirty="0"/>
              <a:t>“</a:t>
            </a:r>
            <a:r>
              <a:rPr lang="de-DE" dirty="0">
                <a:solidFill>
                  <a:srgbClr val="DA1D48"/>
                </a:solidFill>
              </a:rPr>
              <a:t> </a:t>
            </a:r>
            <a:r>
              <a:rPr lang="et-EE" dirty="0">
                <a:solidFill>
                  <a:srgbClr val="DA1D48"/>
                </a:solidFill>
              </a:rPr>
              <a:t>– watch the video </a:t>
            </a:r>
            <a:r>
              <a:rPr lang="de-DE" dirty="0">
                <a:solidFill>
                  <a:srgbClr val="DA1D48"/>
                </a:solidFill>
              </a:rPr>
              <a:t>on </a:t>
            </a:r>
            <a:r>
              <a:rPr lang="de-DE" dirty="0" err="1">
                <a:solidFill>
                  <a:srgbClr val="DA1D48"/>
                </a:solidFill>
              </a:rPr>
              <a:t>Youtube</a:t>
            </a:r>
            <a:endParaRPr lang="de-DE" dirty="0">
              <a:solidFill>
                <a:srgbClr val="DA1D48"/>
              </a:solidFill>
            </a:endParaRP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057275" y="5470525"/>
            <a:ext cx="821848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400" kern="0" dirty="0">
                <a:solidFill>
                  <a:srgbClr val="DA1D48"/>
                </a:solidFill>
              </a:rPr>
              <a:t>For </a:t>
            </a:r>
            <a:r>
              <a:rPr lang="de-DE" sz="1400" kern="0" dirty="0" err="1">
                <a:solidFill>
                  <a:srgbClr val="DA1D48"/>
                </a:solidFill>
              </a:rPr>
              <a:t>more</a:t>
            </a:r>
            <a:r>
              <a:rPr lang="de-DE" sz="1400" kern="0" dirty="0">
                <a:solidFill>
                  <a:srgbClr val="DA1D48"/>
                </a:solidFill>
              </a:rPr>
              <a:t> Youthpass </a:t>
            </a:r>
            <a:r>
              <a:rPr lang="de-DE" sz="1400" kern="0" dirty="0" err="1">
                <a:solidFill>
                  <a:srgbClr val="DA1D48"/>
                </a:solidFill>
              </a:rPr>
              <a:t>videos</a:t>
            </a:r>
            <a:r>
              <a:rPr lang="de-DE" sz="1400" kern="0" dirty="0">
                <a:solidFill>
                  <a:srgbClr val="DA1D48"/>
                </a:solidFill>
              </a:rPr>
              <a:t>, check: </a:t>
            </a:r>
            <a:r>
              <a:rPr lang="de-DE" sz="1400" kern="0" dirty="0">
                <a:solidFill>
                  <a:srgbClr val="DA1D48"/>
                </a:solidFill>
                <a:hlinkClick r:id="rId3"/>
              </a:rPr>
              <a:t>www.youthpass.eu/en/about-youthpass/video</a:t>
            </a:r>
            <a:endParaRPr lang="de-DE" sz="1400" kern="0" dirty="0">
              <a:solidFill>
                <a:srgbClr val="DA1D48"/>
              </a:solidFill>
            </a:endParaRPr>
          </a:p>
        </p:txBody>
      </p:sp>
      <p:pic>
        <p:nvPicPr>
          <p:cNvPr id="512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773238"/>
            <a:ext cx="52562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II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part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94738" y="1700808"/>
            <a:ext cx="5491163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Learning context and outcomes</a:t>
            </a:r>
            <a:endParaRPr lang="en-US" sz="2000" dirty="0">
              <a:solidFill>
                <a:srgbClr val="DA1D48"/>
              </a:solidFill>
              <a:latin typeface="+mj-lt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Explanation of the learning context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Explanation of the self-assessment and the dialogue process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Description of learning results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Other competences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Signature of the learner, also dialogue partner if applicable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Further evidence for learning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References (up to 2)</a:t>
            </a:r>
          </a:p>
        </p:txBody>
      </p:sp>
      <p:sp>
        <p:nvSpPr>
          <p:cNvPr id="7" name="Rechteck 6"/>
          <p:cNvSpPr/>
          <p:nvPr/>
        </p:nvSpPr>
        <p:spPr>
          <a:xfrm>
            <a:off x="685800" y="6323013"/>
            <a:ext cx="8399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Erasmus+ Youth </a:t>
            </a:r>
            <a:r>
              <a:rPr lang="de-DE" sz="1600" dirty="0" err="1">
                <a:latin typeface="+mj-lt"/>
              </a:rPr>
              <a:t>Participation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Activities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second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page</a:t>
            </a:r>
            <a:endParaRPr lang="de-DE" sz="1600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C573C5-C13A-1E11-DE17-2FD12665E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99" y="1136744"/>
            <a:ext cx="3612088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II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part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(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continued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7" name="Rechteck 6"/>
          <p:cNvSpPr/>
          <p:nvPr/>
        </p:nvSpPr>
        <p:spPr>
          <a:xfrm>
            <a:off x="685800" y="6323013"/>
            <a:ext cx="8399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Erasmus+ Youth </a:t>
            </a:r>
            <a:r>
              <a:rPr lang="de-DE" sz="1600" dirty="0" err="1">
                <a:latin typeface="+mj-lt"/>
              </a:rPr>
              <a:t>Participation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Activities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second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page</a:t>
            </a:r>
            <a:endParaRPr lang="de-DE" sz="16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A9A990-CC83-DBCD-002B-749640579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4" y="978113"/>
            <a:ext cx="3707904" cy="51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III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part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94738" y="1700808"/>
            <a:ext cx="5491163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Project context</a:t>
            </a:r>
            <a:endParaRPr lang="en-US" sz="2000" dirty="0">
              <a:solidFill>
                <a:srgbClr val="DA1D48"/>
              </a:solidFill>
              <a:latin typeface="+mj-lt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Further (brief) information on each activity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This section is meant to be used for complex projects (that have multiple activities)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This section could be skipped for single activity projects to keep the certificate shorter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Possibility to describe further participation details (such as length of involvement, tasks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etc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)</a:t>
            </a:r>
          </a:p>
        </p:txBody>
      </p:sp>
      <p:sp>
        <p:nvSpPr>
          <p:cNvPr id="7" name="Rechteck 6"/>
          <p:cNvSpPr/>
          <p:nvPr/>
        </p:nvSpPr>
        <p:spPr>
          <a:xfrm>
            <a:off x="685800" y="6323013"/>
            <a:ext cx="8399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Erasmus+ Youth </a:t>
            </a:r>
            <a:r>
              <a:rPr lang="de-DE" sz="1600" dirty="0" err="1">
                <a:latin typeface="+mj-lt"/>
              </a:rPr>
              <a:t>Participation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Activities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second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page</a:t>
            </a:r>
            <a:endParaRPr lang="de-DE" sz="1600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37F097-CF37-06A2-34A5-59AED4D0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1" y="984696"/>
            <a:ext cx="3600399" cy="50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III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part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(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continued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7" name="Rechteck 6"/>
          <p:cNvSpPr/>
          <p:nvPr/>
        </p:nvSpPr>
        <p:spPr>
          <a:xfrm>
            <a:off x="685800" y="6323013"/>
            <a:ext cx="8399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Erasmus+ Youth </a:t>
            </a:r>
            <a:r>
              <a:rPr lang="de-DE" sz="1600" dirty="0" err="1">
                <a:latin typeface="+mj-lt"/>
              </a:rPr>
              <a:t>Participation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Activities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second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page</a:t>
            </a:r>
            <a:endParaRPr lang="de-DE" sz="16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702932-A55B-199C-7151-C8DB10FD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55022"/>
            <a:ext cx="3613738" cy="50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333375"/>
            <a:ext cx="9036496" cy="50323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certificate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: European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Solidarity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Corps</a:t>
            </a:r>
          </a:p>
        </p:txBody>
      </p:sp>
      <p:sp>
        <p:nvSpPr>
          <p:cNvPr id="7" name="Rechteck 6"/>
          <p:cNvSpPr/>
          <p:nvPr/>
        </p:nvSpPr>
        <p:spPr>
          <a:xfrm>
            <a:off x="685800" y="6323013"/>
            <a:ext cx="670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de-DE" sz="1600" dirty="0" err="1">
                <a:latin typeface="+mj-lt"/>
              </a:rPr>
              <a:t>Example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certificate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for</a:t>
            </a:r>
            <a:r>
              <a:rPr lang="de-DE" sz="1600" dirty="0">
                <a:latin typeface="+mj-lt"/>
              </a:rPr>
              <a:t> European </a:t>
            </a:r>
            <a:r>
              <a:rPr lang="de-DE" sz="1600" dirty="0" err="1">
                <a:latin typeface="+mj-lt"/>
              </a:rPr>
              <a:t>Solidarity</a:t>
            </a:r>
            <a:r>
              <a:rPr lang="de-DE" sz="1600" dirty="0">
                <a:latin typeface="+mj-lt"/>
              </a:rPr>
              <a:t> Corps NET </a:t>
            </a:r>
            <a:r>
              <a:rPr lang="de-DE" sz="1600" dirty="0" err="1">
                <a:latin typeface="+mj-lt"/>
              </a:rPr>
              <a:t>activity</a:t>
            </a:r>
            <a:endParaRPr lang="de-DE" sz="1600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30BA4D-3DD9-C203-10F8-0769FAC9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3" y="974348"/>
            <a:ext cx="3744593" cy="52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F948B-09F2-7406-10C7-8F227E1A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Frequently</a:t>
            </a:r>
            <a:r>
              <a:rPr lang="de-DE" sz="2400" dirty="0"/>
              <a:t> </a:t>
            </a:r>
            <a:r>
              <a:rPr lang="de-DE" sz="2400" dirty="0" err="1"/>
              <a:t>asked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certificates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7E9E73-4239-24BD-AF0C-28AB460C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Step-by-step </a:t>
            </a:r>
            <a:r>
              <a:rPr lang="de-DE" dirty="0" err="1">
                <a:hlinkClick r:id="rId2"/>
              </a:rPr>
              <a:t>guide</a:t>
            </a:r>
            <a:r>
              <a:rPr lang="de-DE" dirty="0"/>
              <a:t> </a:t>
            </a:r>
            <a:r>
              <a:rPr lang="de-DE" dirty="0" err="1">
                <a:solidFill>
                  <a:srgbClr val="808080"/>
                </a:solidFill>
              </a:rPr>
              <a:t>helps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you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understand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the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workflow</a:t>
            </a:r>
            <a:r>
              <a:rPr lang="de-DE" dirty="0">
                <a:solidFill>
                  <a:srgbClr val="808080"/>
                </a:solidFill>
              </a:rPr>
              <a:t> of </a:t>
            </a:r>
            <a:r>
              <a:rPr lang="de-DE" dirty="0" err="1">
                <a:solidFill>
                  <a:srgbClr val="808080"/>
                </a:solidFill>
              </a:rPr>
              <a:t>generating</a:t>
            </a:r>
            <a:r>
              <a:rPr lang="de-DE" dirty="0">
                <a:solidFill>
                  <a:srgbClr val="808080"/>
                </a:solidFill>
              </a:rPr>
              <a:t> a </a:t>
            </a:r>
            <a:r>
              <a:rPr lang="de-DE" dirty="0" err="1">
                <a:solidFill>
                  <a:srgbClr val="808080"/>
                </a:solidFill>
              </a:rPr>
              <a:t>Youthpass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certificate</a:t>
            </a:r>
            <a:endParaRPr lang="de-DE" dirty="0">
              <a:solidFill>
                <a:srgbClr val="80808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808080"/>
                </a:solidFill>
              </a:rPr>
              <a:t>In </a:t>
            </a:r>
            <a:r>
              <a:rPr lang="de-DE" dirty="0" err="1">
                <a:solidFill>
                  <a:srgbClr val="808080"/>
                </a:solidFill>
              </a:rPr>
              <a:t>addition</a:t>
            </a:r>
            <a:r>
              <a:rPr lang="de-DE" dirty="0">
                <a:solidFill>
                  <a:srgbClr val="808080"/>
                </a:solidFill>
              </a:rPr>
              <a:t>, </a:t>
            </a:r>
            <a:r>
              <a:rPr lang="de-DE" dirty="0" err="1">
                <a:solidFill>
                  <a:srgbClr val="808080"/>
                </a:solidFill>
              </a:rPr>
              <a:t>have</a:t>
            </a:r>
            <a:r>
              <a:rPr lang="de-DE" dirty="0">
                <a:solidFill>
                  <a:srgbClr val="808080"/>
                </a:solidFill>
              </a:rPr>
              <a:t> a </a:t>
            </a:r>
            <a:r>
              <a:rPr lang="de-DE" dirty="0" err="1">
                <a:solidFill>
                  <a:srgbClr val="808080"/>
                </a:solidFill>
              </a:rPr>
              <a:t>look</a:t>
            </a:r>
            <a:r>
              <a:rPr lang="de-DE" dirty="0">
                <a:solidFill>
                  <a:srgbClr val="808080"/>
                </a:solidFill>
              </a:rPr>
              <a:t> at </a:t>
            </a:r>
            <a:r>
              <a:rPr lang="de-DE" dirty="0" err="1">
                <a:solidFill>
                  <a:srgbClr val="808080"/>
                </a:solidFill>
              </a:rPr>
              <a:t>the</a:t>
            </a:r>
            <a:r>
              <a:rPr lang="de-DE" dirty="0">
                <a:solidFill>
                  <a:srgbClr val="808080"/>
                </a:solidFill>
              </a:rPr>
              <a:t> FAQs </a:t>
            </a:r>
            <a:r>
              <a:rPr lang="de-DE" dirty="0" err="1">
                <a:solidFill>
                  <a:srgbClr val="808080"/>
                </a:solidFill>
              </a:rPr>
              <a:t>for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your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specific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questions</a:t>
            </a:r>
            <a:r>
              <a:rPr lang="de-DE" dirty="0">
                <a:solidFill>
                  <a:srgbClr val="808080"/>
                </a:solidFill>
              </a:rPr>
              <a:t> on </a:t>
            </a:r>
            <a:r>
              <a:rPr lang="de-DE" dirty="0" err="1">
                <a:solidFill>
                  <a:srgbClr val="808080"/>
                </a:solidFill>
              </a:rPr>
              <a:t>the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new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>
                <a:solidFill>
                  <a:srgbClr val="808080"/>
                </a:solidFill>
              </a:rPr>
              <a:t>certificates</a:t>
            </a:r>
            <a:r>
              <a:rPr lang="de-DE" dirty="0">
                <a:solidFill>
                  <a:srgbClr val="808080"/>
                </a:solidFill>
              </a:rPr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>
                <a:hlinkClick r:id="rId3"/>
              </a:rPr>
              <a:t>How </a:t>
            </a:r>
            <a:r>
              <a:rPr lang="de-DE" dirty="0" err="1">
                <a:hlinkClick r:id="rId3"/>
              </a:rPr>
              <a:t>to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use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the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demo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website</a:t>
            </a:r>
            <a:endParaRPr lang="de-DE" dirty="0"/>
          </a:p>
          <a:p>
            <a:pPr lvl="1"/>
            <a:r>
              <a:rPr lang="de-DE" dirty="0">
                <a:hlinkClick r:id="rId4"/>
              </a:rPr>
              <a:t>Youthpass in </a:t>
            </a:r>
            <a:r>
              <a:rPr lang="de-DE" dirty="0" err="1">
                <a:hlinkClick r:id="rId4"/>
              </a:rPr>
              <a:t>the</a:t>
            </a:r>
            <a:r>
              <a:rPr lang="de-DE" dirty="0">
                <a:hlinkClick r:id="rId4"/>
              </a:rPr>
              <a:t> 2021-2027 </a:t>
            </a:r>
            <a:r>
              <a:rPr lang="de-DE" dirty="0" err="1">
                <a:hlinkClick r:id="rId4"/>
              </a:rPr>
              <a:t>programmes</a:t>
            </a:r>
            <a:endParaRPr lang="de-DE" dirty="0"/>
          </a:p>
          <a:p>
            <a:pPr lvl="1"/>
            <a:r>
              <a:rPr lang="de-DE" dirty="0">
                <a:hlinkClick r:id="rId5"/>
              </a:rPr>
              <a:t>Youthpass </a:t>
            </a:r>
            <a:r>
              <a:rPr lang="de-DE" dirty="0" err="1">
                <a:hlinkClick r:id="rId5"/>
              </a:rPr>
              <a:t>Automatic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Notification</a:t>
            </a:r>
            <a:r>
              <a:rPr lang="de-DE" dirty="0">
                <a:hlinkClick r:id="rId5"/>
              </a:rPr>
              <a:t> System (YANS)</a:t>
            </a:r>
            <a:endParaRPr lang="de-DE" dirty="0"/>
          </a:p>
          <a:p>
            <a:pPr lvl="1"/>
            <a:r>
              <a:rPr lang="de-DE" dirty="0">
                <a:hlinkClick r:id="rId6"/>
              </a:rPr>
              <a:t>ETS Competence Model on Youthpass</a:t>
            </a:r>
            <a:endParaRPr lang="de-DE" dirty="0"/>
          </a:p>
          <a:p>
            <a:pPr lvl="1"/>
            <a:r>
              <a:rPr lang="de-DE" dirty="0">
                <a:hlinkClick r:id="rId7"/>
              </a:rPr>
              <a:t>Youthpass </a:t>
            </a:r>
            <a:r>
              <a:rPr lang="de-DE" dirty="0" err="1">
                <a:hlinkClick r:id="rId7"/>
              </a:rPr>
              <a:t>for</a:t>
            </a:r>
            <a:r>
              <a:rPr lang="de-DE" dirty="0">
                <a:hlinkClick r:id="rId7"/>
              </a:rPr>
              <a:t> </a:t>
            </a:r>
            <a:r>
              <a:rPr lang="de-DE" dirty="0" err="1">
                <a:hlinkClick r:id="rId7"/>
              </a:rPr>
              <a:t>team</a:t>
            </a:r>
            <a:r>
              <a:rPr lang="de-DE" dirty="0">
                <a:hlinkClick r:id="rId7"/>
              </a:rPr>
              <a:t> </a:t>
            </a:r>
            <a:r>
              <a:rPr lang="de-DE" dirty="0" err="1">
                <a:hlinkClick r:id="rId7"/>
              </a:rPr>
              <a:t>members</a:t>
            </a:r>
            <a:endParaRPr lang="de-DE" dirty="0"/>
          </a:p>
          <a:p>
            <a:pPr lvl="1"/>
            <a:r>
              <a:rPr lang="de-DE" dirty="0">
                <a:hlinkClick r:id="rId8"/>
              </a:rPr>
              <a:t>How </a:t>
            </a:r>
            <a:r>
              <a:rPr lang="de-DE" dirty="0" err="1">
                <a:hlinkClick r:id="rId8"/>
              </a:rPr>
              <a:t>to</a:t>
            </a:r>
            <a:r>
              <a:rPr lang="de-DE" dirty="0">
                <a:hlinkClick r:id="rId8"/>
              </a:rPr>
              <a:t> </a:t>
            </a:r>
            <a:r>
              <a:rPr lang="de-DE" dirty="0" err="1">
                <a:hlinkClick r:id="rId8"/>
              </a:rPr>
              <a:t>use</a:t>
            </a:r>
            <a:r>
              <a:rPr lang="de-DE" dirty="0">
                <a:hlinkClick r:id="rId8"/>
              </a:rPr>
              <a:t> </a:t>
            </a:r>
            <a:r>
              <a:rPr lang="de-DE" dirty="0" err="1">
                <a:hlinkClick r:id="rId8"/>
              </a:rPr>
              <a:t>the</a:t>
            </a:r>
            <a:r>
              <a:rPr lang="de-DE" dirty="0">
                <a:hlinkClick r:id="rId8"/>
              </a:rPr>
              <a:t> ‚</a:t>
            </a:r>
            <a:r>
              <a:rPr lang="de-DE" dirty="0" err="1">
                <a:hlinkClick r:id="rId8"/>
              </a:rPr>
              <a:t>Activities</a:t>
            </a:r>
            <a:r>
              <a:rPr lang="de-DE" dirty="0">
                <a:hlinkClick r:id="rId8"/>
              </a:rPr>
              <a:t>‘ </a:t>
            </a:r>
            <a:r>
              <a:rPr lang="de-DE" dirty="0" err="1">
                <a:hlinkClick r:id="rId8"/>
              </a:rPr>
              <a:t>tab</a:t>
            </a:r>
            <a:r>
              <a:rPr lang="de-DE" dirty="0">
                <a:hlinkClick r:id="rId8"/>
              </a:rPr>
              <a:t> on Youthpass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/>
              <a:t>For </a:t>
            </a:r>
            <a:r>
              <a:rPr lang="de-DE" dirty="0" err="1">
                <a:solidFill>
                  <a:srgbClr val="808080"/>
                </a:solidFill>
              </a:rPr>
              <a:t>more</a:t>
            </a:r>
            <a:r>
              <a:rPr lang="de-DE" dirty="0"/>
              <a:t> FAQs, check </a:t>
            </a:r>
            <a:r>
              <a:rPr lang="de-DE" dirty="0">
                <a:hlinkClick r:id="rId9"/>
              </a:rPr>
              <a:t>https://www.youthpass.eu/en/help/faqs/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91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>
                <a:solidFill>
                  <a:srgbClr val="DA1D48"/>
                </a:solidFill>
                <a:latin typeface="+mn-lt"/>
                <a:cs typeface="+mn-cs"/>
              </a:rPr>
              <a:t>Main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plans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</a:t>
            </a:r>
            <a:r>
              <a:rPr lang="et-EE" dirty="0">
                <a:solidFill>
                  <a:srgbClr val="DA1D48"/>
                </a:solidFill>
                <a:latin typeface="+mn-lt"/>
                <a:cs typeface="+mn-cs"/>
              </a:rPr>
              <a:t>for 202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2-2023</a:t>
            </a:r>
            <a:endParaRPr lang="en-GB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t-EE" dirty="0"/>
          </a:p>
          <a:p>
            <a:pPr>
              <a:defRPr/>
            </a:pPr>
            <a:endParaRPr lang="en-GB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8613" y="2074863"/>
            <a:ext cx="4327525" cy="3117850"/>
          </a:xfrm>
        </p:spPr>
      </p:pic>
      <p:sp>
        <p:nvSpPr>
          <p:cNvPr id="10" name="Textfeld 9"/>
          <p:cNvSpPr txBox="1"/>
          <p:nvPr/>
        </p:nvSpPr>
        <p:spPr>
          <a:xfrm>
            <a:off x="6996113" y="1447800"/>
            <a:ext cx="2376487" cy="6976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Certificates</a:t>
            </a:r>
            <a:r>
              <a:rPr lang="et-EE" sz="1800" dirty="0">
                <a:solidFill>
                  <a:srgbClr val="D71249"/>
                </a:solidFill>
                <a:latin typeface="+mj-lt"/>
                <a:cs typeface="+mj-cs"/>
              </a:rPr>
              <a:t> for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DiscoverEU</a:t>
            </a:r>
            <a:endParaRPr lang="et-E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60613" y="1152525"/>
            <a:ext cx="4176712" cy="10161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Continue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the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conceptual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and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technical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development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of Youthpass</a:t>
            </a:r>
            <a:endParaRPr lang="et-E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8106" y="2830783"/>
            <a:ext cx="2360612" cy="133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Explore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‚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learning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in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youth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work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‘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through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specific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activities</a:t>
            </a:r>
            <a:endParaRPr lang="de-D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79006" y="4827588"/>
            <a:ext cx="3044825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t-EE" sz="1800" dirty="0">
                <a:solidFill>
                  <a:srgbClr val="D71249"/>
                </a:solidFill>
                <a:latin typeface="+mj-lt"/>
                <a:cs typeface="+mj-cs"/>
              </a:rPr>
              <a:t>More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visibility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through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a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communication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strategy</a:t>
            </a:r>
            <a:endParaRPr lang="et-E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72482" y="5170798"/>
            <a:ext cx="2376487" cy="696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t-EE" sz="1800" dirty="0">
                <a:solidFill>
                  <a:srgbClr val="D71249"/>
                </a:solidFill>
                <a:latin typeface="+mj-lt"/>
                <a:cs typeface="+mj-cs"/>
              </a:rPr>
              <a:t>Continue offering targeted support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92151" y="2509917"/>
            <a:ext cx="2209800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Allow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electronic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signatures</a:t>
            </a:r>
            <a:endParaRPr lang="de-D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9184ED-8D7B-A631-35A2-9CC06A3ACBD2}"/>
              </a:ext>
            </a:extLst>
          </p:cNvPr>
          <p:cNvSpPr txBox="1"/>
          <p:nvPr/>
        </p:nvSpPr>
        <p:spPr>
          <a:xfrm>
            <a:off x="658813" y="4089433"/>
            <a:ext cx="2209800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Enable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learner</a:t>
            </a:r>
            <a:r>
              <a:rPr lang="de-DE" sz="1800" dirty="0">
                <a:solidFill>
                  <a:srgbClr val="D71249"/>
                </a:solidFill>
                <a:latin typeface="+mj-lt"/>
                <a:cs typeface="+mj-cs"/>
              </a:rPr>
              <a:t> </a:t>
            </a:r>
            <a:r>
              <a:rPr lang="de-DE" sz="1800" dirty="0" err="1">
                <a:solidFill>
                  <a:srgbClr val="D71249"/>
                </a:solidFill>
                <a:latin typeface="+mj-lt"/>
                <a:cs typeface="+mj-cs"/>
              </a:rPr>
              <a:t>accounts</a:t>
            </a:r>
            <a:endParaRPr lang="de-DE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77" y="131763"/>
            <a:ext cx="2692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Educational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support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956745"/>
            <a:ext cx="3684588" cy="5041354"/>
          </a:xfrm>
        </p:spPr>
        <p:txBody>
          <a:bodyPr/>
          <a:lstStyle/>
          <a:p>
            <a:pPr>
              <a:defRPr/>
            </a:pPr>
            <a:r>
              <a:rPr lang="en-GB" sz="1700" dirty="0">
                <a:solidFill>
                  <a:srgbClr val="D71249"/>
                </a:solidFill>
                <a:hlinkClick r:id="rId4"/>
              </a:rPr>
              <a:t>Videos</a:t>
            </a:r>
            <a:endParaRPr lang="en-GB" sz="1700" dirty="0">
              <a:solidFill>
                <a:srgbClr val="D71249"/>
              </a:solidFill>
            </a:endParaRPr>
          </a:p>
          <a:p>
            <a:pPr lvl="1">
              <a:defRPr/>
            </a:pPr>
            <a:r>
              <a:rPr lang="de-DE" sz="1700" dirty="0" err="1"/>
              <a:t>Let´s</a:t>
            </a:r>
            <a:r>
              <a:rPr lang="de-DE" sz="1700" dirty="0"/>
              <a:t> </a:t>
            </a:r>
            <a:r>
              <a:rPr lang="de-DE" sz="1700" dirty="0" err="1"/>
              <a:t>talk</a:t>
            </a:r>
            <a:r>
              <a:rPr lang="de-DE" sz="1700" dirty="0"/>
              <a:t> </a:t>
            </a:r>
            <a:r>
              <a:rPr lang="de-DE" sz="1700" dirty="0" err="1"/>
              <a:t>about</a:t>
            </a:r>
            <a:r>
              <a:rPr lang="de-DE" sz="1700" dirty="0"/>
              <a:t> Youthpass</a:t>
            </a:r>
          </a:p>
          <a:p>
            <a:pPr lvl="1">
              <a:defRPr/>
            </a:pPr>
            <a:r>
              <a:rPr lang="de-DE" sz="1700" dirty="0"/>
              <a:t>Other 10 </a:t>
            </a:r>
            <a:r>
              <a:rPr lang="de-DE" sz="1700" dirty="0" err="1"/>
              <a:t>animated</a:t>
            </a:r>
            <a:r>
              <a:rPr lang="de-DE" sz="1700" dirty="0"/>
              <a:t> </a:t>
            </a:r>
            <a:r>
              <a:rPr lang="de-DE" sz="1700" dirty="0" err="1"/>
              <a:t>videos</a:t>
            </a:r>
            <a:r>
              <a:rPr lang="de-DE" sz="1700" dirty="0"/>
              <a:t> on Youthpass and </a:t>
            </a:r>
            <a:r>
              <a:rPr lang="de-DE" sz="1700" dirty="0" err="1"/>
              <a:t>learning</a:t>
            </a:r>
            <a:endParaRPr lang="de-DE" sz="1700" dirty="0"/>
          </a:p>
          <a:p>
            <a:pPr marL="457200" lvl="1" indent="0">
              <a:buNone/>
              <a:defRPr/>
            </a:pPr>
            <a:endParaRPr lang="de-DE" sz="1700" dirty="0"/>
          </a:p>
          <a:p>
            <a:pPr>
              <a:defRPr/>
            </a:pPr>
            <a:r>
              <a:rPr lang="de-DE" sz="1700" dirty="0" err="1">
                <a:solidFill>
                  <a:srgbClr val="D71249"/>
                </a:solidFill>
                <a:latin typeface="+mj-lt"/>
                <a:cs typeface="+mj-cs"/>
                <a:hlinkClick r:id="rId5"/>
              </a:rPr>
              <a:t>Leaflets</a:t>
            </a:r>
            <a:endParaRPr lang="de-DE" sz="1700" dirty="0">
              <a:solidFill>
                <a:srgbClr val="D71249"/>
              </a:solidFill>
              <a:latin typeface="+mj-lt"/>
              <a:cs typeface="+mj-cs"/>
            </a:endParaRPr>
          </a:p>
          <a:p>
            <a:pPr lvl="1">
              <a:defRPr/>
            </a:pPr>
            <a:r>
              <a:rPr lang="de-DE" sz="1700" dirty="0" err="1"/>
              <a:t>Tips</a:t>
            </a:r>
            <a:r>
              <a:rPr lang="de-DE" sz="1700" dirty="0"/>
              <a:t> on Youthpass in different </a:t>
            </a:r>
            <a:r>
              <a:rPr lang="de-DE" sz="1700" dirty="0" err="1"/>
              <a:t>types</a:t>
            </a:r>
            <a:r>
              <a:rPr lang="de-DE" sz="1700" dirty="0"/>
              <a:t> of </a:t>
            </a:r>
            <a:r>
              <a:rPr lang="de-DE" sz="1700" dirty="0" err="1"/>
              <a:t>projects</a:t>
            </a:r>
            <a:endParaRPr lang="de-DE" sz="1700" dirty="0"/>
          </a:p>
          <a:p>
            <a:pPr lvl="1">
              <a:defRPr/>
            </a:pPr>
            <a:r>
              <a:rPr lang="de-DE" sz="1700" dirty="0"/>
              <a:t>Information on Key </a:t>
            </a:r>
            <a:r>
              <a:rPr lang="de-DE" sz="1700" dirty="0" err="1"/>
              <a:t>Competences</a:t>
            </a:r>
            <a:endParaRPr lang="de-DE" sz="1700" dirty="0"/>
          </a:p>
          <a:p>
            <a:pPr marL="457200" lvl="1" indent="0">
              <a:buNone/>
              <a:defRPr/>
            </a:pPr>
            <a:endParaRPr lang="de-DE" sz="1700" dirty="0"/>
          </a:p>
          <a:p>
            <a:pPr>
              <a:defRPr/>
            </a:pPr>
            <a:r>
              <a:rPr lang="de-DE" sz="1700" dirty="0">
                <a:solidFill>
                  <a:srgbClr val="D71249"/>
                </a:solidFill>
                <a:latin typeface="+mj-lt"/>
                <a:cs typeface="+mj-cs"/>
                <a:hlinkClick r:id="rId6"/>
              </a:rPr>
              <a:t>Promotional material</a:t>
            </a:r>
            <a:endParaRPr lang="de-DE" sz="1700" dirty="0">
              <a:solidFill>
                <a:srgbClr val="D71249"/>
              </a:solidFill>
              <a:latin typeface="+mj-lt"/>
              <a:cs typeface="+mj-cs"/>
            </a:endParaRPr>
          </a:p>
          <a:p>
            <a:pPr lvl="1">
              <a:defRPr/>
            </a:pPr>
            <a:r>
              <a:rPr lang="de-DE" sz="1700" dirty="0"/>
              <a:t>Youthpass </a:t>
            </a:r>
            <a:r>
              <a:rPr lang="de-DE" sz="1700" dirty="0" err="1"/>
              <a:t>origami</a:t>
            </a:r>
            <a:r>
              <a:rPr lang="de-DE" sz="1700" dirty="0"/>
              <a:t> planes</a:t>
            </a:r>
          </a:p>
          <a:p>
            <a:pPr lvl="1">
              <a:defRPr/>
            </a:pPr>
            <a:r>
              <a:rPr lang="de-DE" sz="1700" dirty="0"/>
              <a:t>Youthpass </a:t>
            </a:r>
            <a:r>
              <a:rPr lang="de-DE" sz="1700" dirty="0" err="1"/>
              <a:t>cat</a:t>
            </a:r>
            <a:endParaRPr lang="de-DE" sz="17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892503" y="836613"/>
            <a:ext cx="3686175" cy="53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1700" dirty="0">
                <a:solidFill>
                  <a:srgbClr val="D71249"/>
                </a:solidFill>
                <a:hlinkClick r:id="rId7"/>
              </a:rPr>
              <a:t>Handbooks</a:t>
            </a:r>
            <a:endParaRPr lang="en-GB" sz="1700" dirty="0">
              <a:solidFill>
                <a:srgbClr val="D71249"/>
              </a:solidFill>
            </a:endParaRPr>
          </a:p>
          <a:p>
            <a:pPr lvl="1">
              <a:defRPr/>
            </a:pPr>
            <a:r>
              <a:rPr lang="de-DE" sz="1700" dirty="0" err="1"/>
              <a:t>One</a:t>
            </a:r>
            <a:r>
              <a:rPr lang="de-DE" sz="1700" dirty="0"/>
              <a:t> 2 </a:t>
            </a:r>
            <a:r>
              <a:rPr lang="de-DE" sz="1700" dirty="0" err="1"/>
              <a:t>One</a:t>
            </a:r>
            <a:endParaRPr lang="de-DE" sz="1700" dirty="0"/>
          </a:p>
          <a:p>
            <a:pPr lvl="1">
              <a:defRPr/>
            </a:pPr>
            <a:r>
              <a:rPr lang="de-DE" sz="1700" dirty="0" err="1"/>
              <a:t>Valued</a:t>
            </a:r>
            <a:r>
              <a:rPr lang="de-DE" sz="1700" dirty="0"/>
              <a:t> </a:t>
            </a:r>
            <a:r>
              <a:rPr lang="de-DE" sz="1700" dirty="0" err="1"/>
              <a:t>by</a:t>
            </a:r>
            <a:r>
              <a:rPr lang="de-DE" sz="1700" dirty="0"/>
              <a:t> </a:t>
            </a:r>
            <a:r>
              <a:rPr lang="de-DE" sz="1700" dirty="0" err="1"/>
              <a:t>You</a:t>
            </a:r>
            <a:r>
              <a:rPr lang="de-DE" sz="1700" dirty="0"/>
              <a:t>, </a:t>
            </a:r>
            <a:r>
              <a:rPr lang="de-DE" sz="1700" dirty="0" err="1"/>
              <a:t>Valued</a:t>
            </a:r>
            <a:r>
              <a:rPr lang="de-DE" sz="1700" dirty="0"/>
              <a:t> </a:t>
            </a:r>
            <a:r>
              <a:rPr lang="de-DE" sz="1700" dirty="0" err="1"/>
              <a:t>by</a:t>
            </a:r>
            <a:r>
              <a:rPr lang="de-DE" sz="1700" dirty="0"/>
              <a:t> </a:t>
            </a:r>
            <a:r>
              <a:rPr lang="de-DE" sz="1700" dirty="0" err="1"/>
              <a:t>Others</a:t>
            </a:r>
            <a:endParaRPr lang="de-DE" sz="1700" dirty="0"/>
          </a:p>
          <a:p>
            <a:pPr lvl="1">
              <a:defRPr/>
            </a:pPr>
            <a:r>
              <a:rPr lang="de-DE" sz="1700" dirty="0"/>
              <a:t>Youthpass </a:t>
            </a:r>
            <a:r>
              <a:rPr lang="de-DE" sz="1700" dirty="0" err="1"/>
              <a:t>Unfolded</a:t>
            </a:r>
            <a:endParaRPr lang="de-DE" sz="1700" dirty="0"/>
          </a:p>
          <a:p>
            <a:pPr marL="457200" lvl="1" indent="0">
              <a:buNone/>
              <a:defRPr/>
            </a:pPr>
            <a:endParaRPr lang="de-DE" sz="1700" dirty="0"/>
          </a:p>
          <a:p>
            <a:pPr>
              <a:defRPr/>
            </a:pPr>
            <a:r>
              <a:rPr lang="en-GB" sz="1700" dirty="0">
                <a:solidFill>
                  <a:srgbClr val="D71249"/>
                </a:solidFill>
                <a:latin typeface="+mj-lt"/>
                <a:cs typeface="+mj-cs"/>
                <a:hlinkClick r:id="rId6"/>
              </a:rPr>
              <a:t>Research reports</a:t>
            </a:r>
            <a:endParaRPr lang="en-GB" sz="1700" dirty="0">
              <a:solidFill>
                <a:srgbClr val="D71249"/>
              </a:solidFill>
              <a:latin typeface="+mj-lt"/>
              <a:cs typeface="+mj-cs"/>
            </a:endParaRPr>
          </a:p>
          <a:p>
            <a:pPr marL="0" indent="0">
              <a:buNone/>
              <a:defRPr/>
            </a:pPr>
            <a:endParaRPr lang="en-GB" sz="1700" dirty="0">
              <a:solidFill>
                <a:srgbClr val="D71249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en-GB" sz="1700" dirty="0">
                <a:solidFill>
                  <a:srgbClr val="D71249"/>
                </a:solidFill>
                <a:latin typeface="+mj-lt"/>
                <a:cs typeface="+mj-cs"/>
                <a:hlinkClick r:id="rId8"/>
              </a:rPr>
              <a:t>Training courses</a:t>
            </a:r>
            <a:endParaRPr lang="en-GB" sz="1700" dirty="0">
              <a:solidFill>
                <a:srgbClr val="D71249"/>
              </a:solidFill>
              <a:latin typeface="+mj-lt"/>
              <a:cs typeface="+mj-cs"/>
            </a:endParaRPr>
          </a:p>
          <a:p>
            <a:pPr lvl="1">
              <a:defRPr/>
            </a:pPr>
            <a:r>
              <a:rPr lang="de-DE" sz="1700" kern="0" dirty="0" err="1"/>
              <a:t>One</a:t>
            </a:r>
            <a:r>
              <a:rPr lang="de-DE" sz="1700" kern="0" dirty="0"/>
              <a:t> 2 </a:t>
            </a:r>
            <a:r>
              <a:rPr lang="de-DE" sz="1700" kern="0" dirty="0" err="1"/>
              <a:t>One</a:t>
            </a:r>
            <a:endParaRPr lang="de-DE" sz="1700" kern="0" dirty="0"/>
          </a:p>
          <a:p>
            <a:pPr lvl="1">
              <a:defRPr/>
            </a:pPr>
            <a:r>
              <a:rPr lang="de-DE" sz="1700" kern="0" dirty="0"/>
              <a:t>Tuning In</a:t>
            </a:r>
          </a:p>
          <a:p>
            <a:pPr lvl="1">
              <a:defRPr/>
            </a:pPr>
            <a:r>
              <a:rPr lang="de-DE" sz="1700" kern="0" dirty="0">
                <a:hlinkClick r:id="rId9"/>
              </a:rPr>
              <a:t>Youthpass &lt;3 Corps</a:t>
            </a:r>
            <a:r>
              <a:rPr lang="de-DE" sz="1700" kern="0" dirty="0"/>
              <a:t> online </a:t>
            </a:r>
            <a:r>
              <a:rPr lang="de-DE" sz="1700" kern="0" dirty="0" err="1"/>
              <a:t>course</a:t>
            </a:r>
            <a:endParaRPr lang="de-DE" sz="1700" kern="0" dirty="0"/>
          </a:p>
          <a:p>
            <a:pPr marL="457200" lvl="1" indent="0">
              <a:buNone/>
              <a:defRPr/>
            </a:pPr>
            <a:endParaRPr lang="en-GB" sz="1700" kern="0" dirty="0"/>
          </a:p>
          <a:p>
            <a:pPr marL="0" indent="0">
              <a:buFontTx/>
              <a:buNone/>
              <a:defRPr/>
            </a:pPr>
            <a:r>
              <a:rPr lang="en-GB" sz="1700" dirty="0">
                <a:solidFill>
                  <a:srgbClr val="D71249"/>
                </a:solidFill>
                <a:latin typeface="+mj-lt"/>
                <a:cs typeface="+mj-cs"/>
              </a:rPr>
              <a:t>More to Come in 2022-2023!</a:t>
            </a:r>
          </a:p>
          <a:p>
            <a:pPr lvl="1">
              <a:defRPr/>
            </a:pPr>
            <a:r>
              <a:rPr lang="de-DE" sz="1700" kern="0" dirty="0"/>
              <a:t>Workshops </a:t>
            </a:r>
            <a:r>
              <a:rPr lang="de-DE" sz="1700" kern="0" dirty="0" err="1"/>
              <a:t>for</a:t>
            </a:r>
            <a:r>
              <a:rPr lang="de-DE" sz="1700" kern="0" dirty="0"/>
              <a:t> </a:t>
            </a:r>
            <a:r>
              <a:rPr lang="de-DE" sz="1700" kern="0" dirty="0" err="1"/>
              <a:t>trainers</a:t>
            </a:r>
            <a:endParaRPr lang="de-DE" sz="1700" kern="0" dirty="0"/>
          </a:p>
          <a:p>
            <a:pPr lvl="1">
              <a:defRPr/>
            </a:pPr>
            <a:r>
              <a:rPr lang="de-DE" sz="1700" kern="0" dirty="0"/>
              <a:t>Training </a:t>
            </a:r>
            <a:r>
              <a:rPr lang="de-DE" sz="1700" kern="0" dirty="0" err="1"/>
              <a:t>for</a:t>
            </a:r>
            <a:r>
              <a:rPr lang="de-DE" sz="1700" kern="0" dirty="0"/>
              <a:t> </a:t>
            </a:r>
            <a:r>
              <a:rPr lang="de-DE" sz="1700" kern="0" dirty="0" err="1"/>
              <a:t>short</a:t>
            </a:r>
            <a:r>
              <a:rPr lang="de-DE" sz="1700" kern="0" dirty="0"/>
              <a:t>-term </a:t>
            </a:r>
            <a:r>
              <a:rPr lang="de-DE" sz="1700" kern="0" dirty="0" err="1"/>
              <a:t>group</a:t>
            </a:r>
            <a:r>
              <a:rPr lang="de-DE" sz="1700" kern="0" dirty="0"/>
              <a:t> </a:t>
            </a:r>
            <a:r>
              <a:rPr lang="de-DE" sz="1700" kern="0" dirty="0" err="1"/>
              <a:t>projects</a:t>
            </a:r>
            <a:endParaRPr lang="de-DE" sz="17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Officers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- YPOs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7875" y="1557338"/>
            <a:ext cx="8805863" cy="1079500"/>
          </a:xfrm>
        </p:spPr>
        <p:txBody>
          <a:bodyPr/>
          <a:lstStyle/>
          <a:p>
            <a:pPr>
              <a:defRPr/>
            </a:pPr>
            <a:r>
              <a:rPr lang="et-EE" dirty="0">
                <a:solidFill>
                  <a:srgbClr val="D71249"/>
                </a:solidFill>
                <a:latin typeface="+mj-lt"/>
                <a:cs typeface="+mj-cs"/>
              </a:rPr>
              <a:t>„</a:t>
            </a:r>
            <a:r>
              <a:rPr lang="en-US" dirty="0">
                <a:solidFill>
                  <a:srgbClr val="D71249"/>
                </a:solidFill>
                <a:latin typeface="+mj-lt"/>
                <a:cs typeface="+mj-cs"/>
              </a:rPr>
              <a:t>Have the Youthpass hat on</a:t>
            </a:r>
            <a:r>
              <a:rPr lang="et-EE" dirty="0">
                <a:solidFill>
                  <a:srgbClr val="D71249"/>
                </a:solidFill>
                <a:latin typeface="+mj-lt"/>
                <a:cs typeface="+mj-cs"/>
              </a:rPr>
              <a:t>“</a:t>
            </a:r>
            <a:endParaRPr lang="en-US" dirty="0">
              <a:solidFill>
                <a:srgbClr val="D71249"/>
              </a:solidFill>
              <a:latin typeface="+mj-lt"/>
              <a:cs typeface="+mj-cs"/>
            </a:endParaRPr>
          </a:p>
          <a:p>
            <a:pPr lvl="1">
              <a:defRPr/>
            </a:pPr>
            <a:r>
              <a:rPr lang="en-GB" dirty="0"/>
              <a:t>For Erasmus+ Youth and European Solidarity Corps</a:t>
            </a:r>
          </a:p>
          <a:p>
            <a:pPr>
              <a:defRPr/>
            </a:pPr>
            <a:r>
              <a:rPr lang="en-US" dirty="0">
                <a:solidFill>
                  <a:srgbClr val="D71249"/>
                </a:solidFill>
              </a:rPr>
              <a:t>Support to the awareness about Youthpass and to its quality implementation on the national level</a:t>
            </a:r>
            <a:endParaRPr lang="en-GB" dirty="0">
              <a:solidFill>
                <a:srgbClr val="D71249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777875" y="2852738"/>
            <a:ext cx="51974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800" dirty="0" err="1">
                <a:solidFill>
                  <a:srgbClr val="D71249"/>
                </a:solidFill>
                <a:latin typeface="+mj-lt"/>
                <a:cs typeface="+mj-cs"/>
              </a:rPr>
              <a:t>Analysing</a:t>
            </a:r>
            <a:r>
              <a:rPr lang="en-US" sz="1800" dirty="0">
                <a:solidFill>
                  <a:srgbClr val="D71249"/>
                </a:solidFill>
                <a:latin typeface="+mj-lt"/>
                <a:cs typeface="+mj-cs"/>
              </a:rPr>
              <a:t> the usage of Youthpass on the national level</a:t>
            </a:r>
          </a:p>
          <a:p>
            <a:pPr>
              <a:defRPr/>
            </a:pPr>
            <a:r>
              <a:rPr lang="en-US" sz="1800" dirty="0">
                <a:solidFill>
                  <a:srgbClr val="D71249"/>
                </a:solidFill>
                <a:latin typeface="+mj-lt"/>
                <a:cs typeface="+mj-cs"/>
              </a:rPr>
              <a:t>Supporting national/regional strategies for recognition for non-formal and informal learning</a:t>
            </a:r>
          </a:p>
          <a:p>
            <a:pPr>
              <a:defRPr/>
            </a:pPr>
            <a:r>
              <a:rPr lang="en-US" sz="1800" dirty="0">
                <a:solidFill>
                  <a:srgbClr val="D71249"/>
                </a:solidFill>
                <a:latin typeface="+mj-lt"/>
                <a:cs typeface="+mj-cs"/>
              </a:rPr>
              <a:t>Supporting practitioners with educational offers (publications, training courses, support materials etc.)</a:t>
            </a:r>
          </a:p>
          <a:p>
            <a:pPr>
              <a:defRPr/>
            </a:pPr>
            <a:r>
              <a:rPr lang="en-US" sz="1800" dirty="0">
                <a:solidFill>
                  <a:srgbClr val="D71249"/>
                </a:solidFill>
                <a:latin typeface="+mj-lt"/>
                <a:cs typeface="+mj-cs"/>
              </a:rPr>
              <a:t>Translation of the Youthpass website and certificates</a:t>
            </a:r>
            <a:endParaRPr lang="en-GB" sz="1800" dirty="0">
              <a:solidFill>
                <a:srgbClr val="D71249"/>
              </a:solidFill>
              <a:latin typeface="+mj-lt"/>
              <a:cs typeface="+mj-cs"/>
            </a:endParaRPr>
          </a:p>
        </p:txBody>
      </p:sp>
      <p:pic>
        <p:nvPicPr>
          <p:cNvPr id="29701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266950"/>
            <a:ext cx="32019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For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more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data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on Youthpass</a:t>
            </a:r>
            <a:endParaRPr lang="en-GB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t-EE" sz="2000" dirty="0">
                <a:solidFill>
                  <a:srgbClr val="777777"/>
                </a:solidFill>
              </a:rPr>
              <a:t>S</a:t>
            </a:r>
            <a:r>
              <a:rPr lang="en-US" sz="2000" dirty="0" err="1">
                <a:solidFill>
                  <a:srgbClr val="777777"/>
                </a:solidFill>
              </a:rPr>
              <a:t>tatistics</a:t>
            </a:r>
            <a:r>
              <a:rPr lang="en-US" sz="2000" dirty="0">
                <a:solidFill>
                  <a:srgbClr val="777777"/>
                </a:solidFill>
              </a:rPr>
              <a:t> tool on the </a:t>
            </a:r>
            <a:r>
              <a:rPr lang="en-US" sz="2000" dirty="0" err="1">
                <a:solidFill>
                  <a:srgbClr val="777777"/>
                </a:solidFill>
              </a:rPr>
              <a:t>Youthpass</a:t>
            </a:r>
            <a:r>
              <a:rPr lang="en-US" sz="2000" dirty="0">
                <a:solidFill>
                  <a:srgbClr val="777777"/>
                </a:solidFill>
              </a:rPr>
              <a:t> website</a:t>
            </a:r>
            <a:r>
              <a:rPr lang="et-EE" sz="2000" dirty="0">
                <a:solidFill>
                  <a:srgbClr val="777777"/>
                </a:solidFill>
              </a:rPr>
              <a:t> (available to YPO-s): </a:t>
            </a:r>
            <a:r>
              <a:rPr lang="et-EE" sz="2000" dirty="0">
                <a:solidFill>
                  <a:srgbClr val="777777"/>
                </a:solidFill>
                <a:hlinkClick r:id="rId4"/>
              </a:rPr>
              <a:t>https://www.youthpass.eu/en/youthpass/statistics/</a:t>
            </a:r>
            <a:r>
              <a:rPr lang="et-EE" sz="2000" dirty="0">
                <a:solidFill>
                  <a:srgbClr val="777777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t-EE" sz="2000" dirty="0">
                <a:solidFill>
                  <a:srgbClr val="D0002F"/>
                </a:solidFill>
                <a:latin typeface="+mj-lt"/>
                <a:cs typeface="+mj-cs"/>
              </a:rPr>
              <a:t>2 sets of data per year offered by SALTO:</a:t>
            </a:r>
          </a:p>
          <a:p>
            <a:pPr lvl="1">
              <a:spcAft>
                <a:spcPts val="600"/>
              </a:spcAft>
              <a:defRPr/>
            </a:pPr>
            <a:r>
              <a:rPr lang="et-EE" sz="2000" dirty="0"/>
              <a:t>General overview at the beginning of the year</a:t>
            </a:r>
          </a:p>
          <a:p>
            <a:pPr lvl="1">
              <a:spcAft>
                <a:spcPts val="600"/>
              </a:spcAft>
              <a:defRPr/>
            </a:pPr>
            <a:r>
              <a:rPr lang="et-EE" sz="2000" dirty="0"/>
              <a:t>More detailed national figures during the period of </a:t>
            </a:r>
            <a:r>
              <a:rPr lang="de-DE" sz="2000" dirty="0" err="1"/>
              <a:t>work</a:t>
            </a:r>
            <a:r>
              <a:rPr lang="de-DE" sz="2000" dirty="0"/>
              <a:t> plan </a:t>
            </a:r>
            <a:r>
              <a:rPr lang="et-EE" sz="2000" dirty="0"/>
              <a:t>development</a:t>
            </a:r>
            <a:endParaRPr lang="en-GB" sz="2000" dirty="0"/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rgbClr val="DA1D48"/>
                </a:solidFill>
                <a:latin typeface="+mj-lt"/>
                <a:cs typeface="+mj-cs"/>
              </a:rPr>
              <a:t>Other sources of information:</a:t>
            </a:r>
            <a:endParaRPr lang="et-EE" sz="2000" dirty="0">
              <a:solidFill>
                <a:srgbClr val="DA1D48"/>
              </a:solidFill>
              <a:latin typeface="+mj-lt"/>
              <a:cs typeface="+mj-cs"/>
            </a:endParaRPr>
          </a:p>
          <a:p>
            <a:pPr lvl="1">
              <a:spcAft>
                <a:spcPts val="600"/>
              </a:spcAft>
              <a:defRPr/>
            </a:pPr>
            <a:r>
              <a:rPr lang="et-EE" sz="2000" dirty="0"/>
              <a:t>F</a:t>
            </a:r>
            <a:r>
              <a:rPr lang="en-US" sz="2000" dirty="0" err="1"/>
              <a:t>inal</a:t>
            </a:r>
            <a:r>
              <a:rPr lang="en-US" sz="2000" dirty="0"/>
              <a:t> report</a:t>
            </a:r>
            <a:r>
              <a:rPr lang="et-EE" sz="2000" dirty="0"/>
              <a:t>s</a:t>
            </a:r>
          </a:p>
          <a:p>
            <a:pPr lvl="1">
              <a:spcAft>
                <a:spcPts val="600"/>
              </a:spcAft>
              <a:defRPr/>
            </a:pPr>
            <a:r>
              <a:rPr lang="et-EE" sz="2000" dirty="0"/>
              <a:t>EAC Dashboard</a:t>
            </a:r>
          </a:p>
          <a:p>
            <a:pPr lvl="1">
              <a:spcAft>
                <a:spcPts val="600"/>
              </a:spcAft>
              <a:defRPr/>
            </a:pPr>
            <a:r>
              <a:rPr lang="et-EE" sz="2000" dirty="0"/>
              <a:t>Special initiatives...</a:t>
            </a:r>
            <a:endParaRPr lang="en-GB" sz="2000" dirty="0"/>
          </a:p>
          <a:p>
            <a:pPr>
              <a:spcAft>
                <a:spcPts val="600"/>
              </a:spcAft>
              <a:defRPr/>
            </a:pPr>
            <a:endParaRPr lang="en-GB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FE2A4D-5F60-7FDA-8764-5A7E02A9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56" y="3550604"/>
            <a:ext cx="3541340" cy="25676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Youthpass – More </a:t>
            </a:r>
            <a:r>
              <a:rPr lang="de-DE" dirty="0" err="1"/>
              <a:t>than</a:t>
            </a:r>
            <a:r>
              <a:rPr lang="de-DE" dirty="0"/>
              <a:t> a </a:t>
            </a:r>
            <a:r>
              <a:rPr lang="de-DE" dirty="0" err="1"/>
              <a:t>paper</a:t>
            </a:r>
            <a:r>
              <a:rPr lang="de-DE" dirty="0"/>
              <a:t>!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9" y="1048260"/>
            <a:ext cx="5076140" cy="5069965"/>
          </a:xfrm>
        </p:spPr>
      </p:pic>
    </p:spTree>
    <p:extLst>
      <p:ext uri="{BB962C8B-B14F-4D97-AF65-F5344CB8AC3E}">
        <p14:creationId xmlns:p14="http://schemas.microsoft.com/office/powerpoint/2010/main" val="1646973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27" y="2435225"/>
            <a:ext cx="35052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Further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support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and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resources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908050"/>
            <a:ext cx="8805863" cy="4822825"/>
          </a:xfrm>
        </p:spPr>
        <p:txBody>
          <a:bodyPr/>
          <a:lstStyle/>
          <a:p>
            <a:pPr>
              <a:defRPr/>
            </a:pP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SALTO Training &amp; </a:t>
            </a:r>
            <a:r>
              <a:rPr lang="de-DE" sz="1600" b="1" dirty="0" err="1">
                <a:solidFill>
                  <a:srgbClr val="D7134A"/>
                </a:solidFill>
                <a:latin typeface="+mj-lt"/>
                <a:cs typeface="+mj-cs"/>
              </a:rPr>
              <a:t>Cooperation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b="1" dirty="0" err="1">
                <a:solidFill>
                  <a:srgbClr val="D7134A"/>
                </a:solidFill>
                <a:latin typeface="+mj-lt"/>
                <a:cs typeface="+mj-cs"/>
              </a:rPr>
              <a:t>Resource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b="1" dirty="0" err="1">
                <a:solidFill>
                  <a:srgbClr val="D7134A"/>
                </a:solidFill>
                <a:latin typeface="+mj-lt"/>
                <a:cs typeface="+mj-cs"/>
              </a:rPr>
              <a:t>Centre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is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responsible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for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the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technical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and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conceptual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development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of Youthpass and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to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develop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the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necessary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training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and support</a:t>
            </a:r>
          </a:p>
          <a:p>
            <a:pPr marL="0" indent="0">
              <a:buFontTx/>
              <a:buNone/>
              <a:defRPr/>
            </a:pPr>
            <a:endParaRPr lang="de-DE" sz="1600" dirty="0">
              <a:solidFill>
                <a:srgbClr val="D7134A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Youthpass Helpdesk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offers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support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to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users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of Youthpass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both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for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technical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and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content-related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questions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. NA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colleagues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are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also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invited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to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report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problems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via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the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Helpdesk.</a:t>
            </a:r>
          </a:p>
          <a:p>
            <a:pPr lvl="1">
              <a:defRPr/>
            </a:pPr>
            <a:r>
              <a:rPr lang="de-DE" sz="1600" dirty="0"/>
              <a:t>youthpass@salto-youth.net</a:t>
            </a:r>
          </a:p>
          <a:p>
            <a:pPr marL="457200" lvl="1" indent="0">
              <a:buFontTx/>
              <a:buNone/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On 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Youthpass </a:t>
            </a:r>
            <a:r>
              <a:rPr lang="de-DE" sz="1600" b="1" dirty="0" err="1">
                <a:solidFill>
                  <a:srgbClr val="D7134A"/>
                </a:solidFill>
                <a:latin typeface="+mj-lt"/>
                <a:cs typeface="+mj-cs"/>
              </a:rPr>
              <a:t>demo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b="1" dirty="0" err="1">
                <a:solidFill>
                  <a:srgbClr val="D7134A"/>
                </a:solidFill>
                <a:latin typeface="+mj-lt"/>
                <a:cs typeface="+mj-cs"/>
              </a:rPr>
              <a:t>website</a:t>
            </a:r>
            <a:r>
              <a:rPr lang="de-DE" sz="1600" b="1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you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can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try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out Youthpass</a:t>
            </a:r>
          </a:p>
          <a:p>
            <a:pPr lvl="1">
              <a:defRPr/>
            </a:pPr>
            <a:r>
              <a:rPr lang="de-DE" sz="1600" dirty="0"/>
              <a:t>http://demo.youthpass.eu/en/login/</a:t>
            </a:r>
          </a:p>
          <a:p>
            <a:pPr marL="457200" lvl="1" indent="0">
              <a:buFontTx/>
              <a:buNone/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Follow Youthpass on social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media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to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keep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up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-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to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-date</a:t>
            </a:r>
          </a:p>
          <a:p>
            <a:pPr lvl="1">
              <a:defRPr/>
            </a:pPr>
            <a:r>
              <a:rPr lang="de-DE" sz="1600" dirty="0"/>
              <a:t>FB @Youthpass.eu</a:t>
            </a:r>
          </a:p>
          <a:p>
            <a:pPr lvl="1">
              <a:defRPr/>
            </a:pPr>
            <a:r>
              <a:rPr lang="de-DE" sz="1600" dirty="0"/>
              <a:t>Twitter @Youthpass_eu</a:t>
            </a:r>
          </a:p>
          <a:p>
            <a:pPr lvl="1">
              <a:defRPr/>
            </a:pPr>
            <a:r>
              <a:rPr lang="de-DE" sz="1600" dirty="0"/>
              <a:t>Instagram @Youthpass.eu</a:t>
            </a:r>
          </a:p>
          <a:p>
            <a:pPr marL="457200" lvl="1" indent="0">
              <a:buFontTx/>
              <a:buNone/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Youthpass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news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included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in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the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</a:t>
            </a:r>
            <a:r>
              <a:rPr lang="de-DE" sz="1600" dirty="0" err="1">
                <a:solidFill>
                  <a:srgbClr val="D7134A"/>
                </a:solidFill>
                <a:latin typeface="+mj-lt"/>
                <a:cs typeface="+mj-cs"/>
              </a:rPr>
              <a:t>monthly</a:t>
            </a:r>
            <a:r>
              <a:rPr lang="de-DE" sz="1600" dirty="0">
                <a:solidFill>
                  <a:srgbClr val="D7134A"/>
                </a:solidFill>
                <a:latin typeface="+mj-lt"/>
                <a:cs typeface="+mj-cs"/>
              </a:rPr>
              <a:t> SALTO Newsletter</a:t>
            </a:r>
          </a:p>
          <a:p>
            <a:pPr lvl="1">
              <a:defRPr/>
            </a:pPr>
            <a:r>
              <a:rPr lang="de-DE" sz="1600" dirty="0" err="1"/>
              <a:t>Subscribe</a:t>
            </a:r>
            <a:r>
              <a:rPr lang="de-DE" sz="1600" dirty="0"/>
              <a:t> @ https://www.salto-youth.net/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96B7F1-35E0-E8D4-31BE-A7C8DDCC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83" y="4681934"/>
            <a:ext cx="1339453" cy="13394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Questions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for</a:t>
            </a: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 NA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colleagues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588" y="1295400"/>
            <a:ext cx="6781800" cy="48228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D7134A"/>
                </a:solidFill>
              </a:rPr>
              <a:t>How </a:t>
            </a:r>
            <a:r>
              <a:rPr lang="de-DE" dirty="0" err="1">
                <a:solidFill>
                  <a:srgbClr val="D7134A"/>
                </a:solidFill>
              </a:rPr>
              <a:t>can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the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awareness</a:t>
            </a:r>
            <a:r>
              <a:rPr lang="de-DE" dirty="0">
                <a:solidFill>
                  <a:srgbClr val="D7134A"/>
                </a:solidFill>
              </a:rPr>
              <a:t> of Youthpass and </a:t>
            </a:r>
            <a:r>
              <a:rPr lang="de-DE" dirty="0" err="1">
                <a:solidFill>
                  <a:srgbClr val="D7134A"/>
                </a:solidFill>
              </a:rPr>
              <a:t>the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related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quality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aspects</a:t>
            </a:r>
            <a:r>
              <a:rPr lang="de-DE" dirty="0">
                <a:solidFill>
                  <a:srgbClr val="D7134A"/>
                </a:solidFill>
              </a:rPr>
              <a:t> in „</a:t>
            </a:r>
            <a:r>
              <a:rPr lang="de-DE" dirty="0" err="1">
                <a:solidFill>
                  <a:srgbClr val="D7134A"/>
                </a:solidFill>
              </a:rPr>
              <a:t>my</a:t>
            </a:r>
            <a:r>
              <a:rPr lang="de-DE" dirty="0">
                <a:solidFill>
                  <a:srgbClr val="D7134A"/>
                </a:solidFill>
              </a:rPr>
              <a:t>“ </a:t>
            </a:r>
            <a:r>
              <a:rPr lang="de-DE" dirty="0" err="1">
                <a:solidFill>
                  <a:srgbClr val="D7134A"/>
                </a:solidFill>
              </a:rPr>
              <a:t>key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action</a:t>
            </a:r>
            <a:r>
              <a:rPr lang="de-DE" dirty="0">
                <a:solidFill>
                  <a:srgbClr val="D7134A"/>
                </a:solidFill>
              </a:rPr>
              <a:t> and </a:t>
            </a:r>
            <a:r>
              <a:rPr lang="de-DE" dirty="0" err="1">
                <a:solidFill>
                  <a:srgbClr val="D7134A"/>
                </a:solidFill>
              </a:rPr>
              <a:t>area</a:t>
            </a:r>
            <a:r>
              <a:rPr lang="de-DE" dirty="0">
                <a:solidFill>
                  <a:srgbClr val="D7134A"/>
                </a:solidFill>
              </a:rPr>
              <a:t> of </a:t>
            </a:r>
            <a:r>
              <a:rPr lang="de-DE" dirty="0" err="1">
                <a:solidFill>
                  <a:srgbClr val="D7134A"/>
                </a:solidFill>
              </a:rPr>
              <a:t>work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be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supported</a:t>
            </a:r>
            <a:r>
              <a:rPr lang="de-DE" dirty="0">
                <a:solidFill>
                  <a:srgbClr val="D7134A"/>
                </a:solidFill>
              </a:rPr>
              <a:t>?</a:t>
            </a:r>
          </a:p>
          <a:p>
            <a:pPr>
              <a:defRPr/>
            </a:pPr>
            <a:endParaRPr lang="de-DE" dirty="0">
              <a:solidFill>
                <a:srgbClr val="D7134A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D7134A"/>
                </a:solidFill>
              </a:rPr>
              <a:t>How </a:t>
            </a:r>
            <a:r>
              <a:rPr lang="de-DE" dirty="0" err="1">
                <a:solidFill>
                  <a:srgbClr val="D7134A"/>
                </a:solidFill>
              </a:rPr>
              <a:t>can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we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encourage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that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the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learning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aspect</a:t>
            </a:r>
            <a:r>
              <a:rPr lang="de-DE" dirty="0">
                <a:solidFill>
                  <a:srgbClr val="D7134A"/>
                </a:solidFill>
              </a:rPr>
              <a:t> of Youthpass (</a:t>
            </a:r>
            <a:r>
              <a:rPr lang="de-DE" dirty="0" err="1">
                <a:solidFill>
                  <a:srgbClr val="D7134A"/>
                </a:solidFill>
              </a:rPr>
              <a:t>self-assessment</a:t>
            </a:r>
            <a:r>
              <a:rPr lang="de-DE" dirty="0">
                <a:solidFill>
                  <a:srgbClr val="D7134A"/>
                </a:solidFill>
              </a:rPr>
              <a:t>) </a:t>
            </a:r>
            <a:r>
              <a:rPr lang="de-DE" dirty="0" err="1">
                <a:solidFill>
                  <a:srgbClr val="D7134A"/>
                </a:solidFill>
              </a:rPr>
              <a:t>is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made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use</a:t>
            </a:r>
            <a:r>
              <a:rPr lang="de-DE" dirty="0">
                <a:solidFill>
                  <a:srgbClr val="D7134A"/>
                </a:solidFill>
              </a:rPr>
              <a:t> of?</a:t>
            </a:r>
          </a:p>
          <a:p>
            <a:pPr>
              <a:defRPr/>
            </a:pPr>
            <a:endParaRPr lang="de-DE" dirty="0">
              <a:solidFill>
                <a:srgbClr val="D7134A"/>
              </a:solidFill>
            </a:endParaRPr>
          </a:p>
          <a:p>
            <a:pPr>
              <a:defRPr/>
            </a:pPr>
            <a:r>
              <a:rPr lang="de-DE" dirty="0" err="1">
                <a:solidFill>
                  <a:srgbClr val="D7134A"/>
                </a:solidFill>
              </a:rPr>
              <a:t>Would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there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be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ways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to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encourage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the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use</a:t>
            </a:r>
            <a:r>
              <a:rPr lang="de-DE" dirty="0">
                <a:solidFill>
                  <a:srgbClr val="D7134A"/>
                </a:solidFill>
              </a:rPr>
              <a:t> of Youthpass after </a:t>
            </a:r>
            <a:r>
              <a:rPr lang="de-DE" dirty="0" err="1">
                <a:solidFill>
                  <a:srgbClr val="D7134A"/>
                </a:solidFill>
              </a:rPr>
              <a:t>the</a:t>
            </a:r>
            <a:r>
              <a:rPr lang="de-DE" dirty="0">
                <a:solidFill>
                  <a:srgbClr val="D7134A"/>
                </a:solidFill>
              </a:rPr>
              <a:t> </a:t>
            </a:r>
            <a:r>
              <a:rPr lang="de-DE" dirty="0" err="1">
                <a:solidFill>
                  <a:srgbClr val="D7134A"/>
                </a:solidFill>
              </a:rPr>
              <a:t>projects</a:t>
            </a:r>
            <a:r>
              <a:rPr lang="de-DE" dirty="0">
                <a:solidFill>
                  <a:srgbClr val="D7134A"/>
                </a:solidFill>
              </a:rPr>
              <a:t>?</a:t>
            </a:r>
            <a:endParaRPr lang="de-DE" dirty="0"/>
          </a:p>
        </p:txBody>
      </p:sp>
      <p:pic>
        <p:nvPicPr>
          <p:cNvPr id="32772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06813"/>
            <a:ext cx="52562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838200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58825" eaLnBrk="1" hangingPunct="1">
              <a:spcBef>
                <a:spcPct val="20000"/>
              </a:spcBef>
              <a:defRPr/>
            </a:pPr>
            <a:endParaRPr lang="en-GB" sz="1400" dirty="0">
              <a:latin typeface="Verdan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10600" y="61722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342900" indent="-342900">
              <a:spcBef>
                <a:spcPct val="20000"/>
              </a:spcBef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27BCC35B-917F-4BC0-879D-79D9F0E02068}" type="slidenum">
              <a:rPr lang="en-GB" altLang="en-US" sz="1400" smtClean="0">
                <a:solidFill>
                  <a:schemeClr val="bg2"/>
                </a:solidFill>
                <a:latin typeface="Sansation Light" charset="0"/>
              </a:rPr>
              <a:pPr algn="r" eaLnBrk="1" hangingPunct="1">
                <a:buClrTx/>
                <a:buFontTx/>
                <a:buNone/>
                <a:defRPr/>
              </a:pPr>
              <a:t>32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>
          <a:xfrm>
            <a:off x="552450" y="2552700"/>
            <a:ext cx="855345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DD3061"/>
                </a:solidFill>
                <a:ea typeface="+mj-ea"/>
              </a:rPr>
              <a:t>Thank you for your attention!</a:t>
            </a:r>
            <a:r>
              <a:rPr lang="en-GB" sz="3600" dirty="0">
                <a:solidFill>
                  <a:srgbClr val="DD3061"/>
                </a:solidFill>
                <a:latin typeface="Helvetica" charset="0"/>
                <a:ea typeface="+mj-ea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375" y="4464050"/>
            <a:ext cx="86090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1200" dirty="0">
              <a:latin typeface="+mn-lt"/>
            </a:endParaRPr>
          </a:p>
          <a:p>
            <a:pPr>
              <a:defRPr/>
            </a:pPr>
            <a:r>
              <a:rPr lang="de-DE" sz="1200" dirty="0">
                <a:latin typeface="+mn-lt"/>
                <a:hlinkClick r:id="rId2"/>
              </a:rPr>
              <a:t>www.youthpass.eu</a:t>
            </a:r>
            <a:r>
              <a:rPr lang="de-DE" sz="1200" dirty="0">
                <a:latin typeface="+mn-lt"/>
              </a:rPr>
              <a:t>				</a:t>
            </a:r>
            <a:r>
              <a:rPr lang="tr-TR" sz="1200" dirty="0">
                <a:latin typeface="+mn-lt"/>
              </a:rPr>
              <a:t>Contact</a:t>
            </a:r>
            <a:r>
              <a:rPr lang="et-EE" sz="1200" dirty="0">
                <a:latin typeface="+mn-lt"/>
              </a:rPr>
              <a:t> via </a:t>
            </a:r>
            <a:r>
              <a:rPr lang="de-DE" sz="1200" dirty="0" err="1">
                <a:latin typeface="+mn-lt"/>
                <a:hlinkClick r:id="rId3"/>
              </a:rPr>
              <a:t>youthpass</a:t>
            </a:r>
            <a:r>
              <a:rPr lang="de-DE" sz="1200" dirty="0">
                <a:latin typeface="+mn-lt"/>
                <a:hlinkClick r:id="rId3"/>
              </a:rPr>
              <a:t>@</a:t>
            </a:r>
            <a:r>
              <a:rPr lang="et-EE" sz="1200" dirty="0">
                <a:latin typeface="+mn-lt"/>
                <a:hlinkClick r:id="rId3"/>
              </a:rPr>
              <a:t>salto-youth.net</a:t>
            </a:r>
            <a:endParaRPr lang="de-DE" sz="1200" dirty="0">
              <a:latin typeface="+mn-lt"/>
            </a:endParaRP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  <a:latin typeface="+mn-lt"/>
              </a:rPr>
              <a:t>Facebook:</a:t>
            </a:r>
            <a:r>
              <a:rPr lang="de-DE" sz="1200" dirty="0">
                <a:latin typeface="+mn-lt"/>
              </a:rPr>
              <a:t> Youthpass and Recognition</a:t>
            </a: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  <a:latin typeface="+mn-lt"/>
              </a:rPr>
              <a:t>Twitter:</a:t>
            </a:r>
            <a:r>
              <a:rPr lang="de-DE" sz="1200" dirty="0">
                <a:latin typeface="+mn-lt"/>
              </a:rPr>
              <a:t> youthpass.eu</a:t>
            </a: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  <a:latin typeface="+mn-lt"/>
              </a:rPr>
              <a:t>Instagram:</a:t>
            </a:r>
            <a:r>
              <a:rPr lang="de-DE" sz="1200" dirty="0">
                <a:latin typeface="+mn-lt"/>
              </a:rPr>
              <a:t> youthpass.eu</a:t>
            </a:r>
          </a:p>
          <a:p>
            <a:pPr>
              <a:defRPr/>
            </a:pPr>
            <a:r>
              <a:rPr lang="de-DE" sz="1200" dirty="0" err="1">
                <a:solidFill>
                  <a:schemeClr val="tx2"/>
                </a:solidFill>
                <a:latin typeface="+mn-lt"/>
              </a:rPr>
              <a:t>Youtube</a:t>
            </a:r>
            <a:r>
              <a:rPr lang="de-DE" sz="1200" dirty="0">
                <a:solidFill>
                  <a:schemeClr val="tx2"/>
                </a:solidFill>
                <a:latin typeface="+mn-lt"/>
              </a:rPr>
              <a:t>:</a:t>
            </a:r>
            <a:r>
              <a:rPr lang="de-DE" sz="120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SALTO Training and Cooperation Resource Centre</a:t>
            </a:r>
          </a:p>
          <a:p>
            <a:pPr>
              <a:defRPr/>
            </a:pPr>
            <a:endParaRPr lang="en-US" sz="1200" dirty="0">
              <a:latin typeface="+mn-lt"/>
            </a:endParaRPr>
          </a:p>
          <a:p>
            <a:pPr>
              <a:defRPr/>
            </a:pPr>
            <a:r>
              <a:rPr lang="en-US" sz="1200" dirty="0">
                <a:latin typeface="+mn-lt"/>
              </a:rPr>
              <a:t>Images by Joonmeedia.ee, Kreativraum.de and </a:t>
            </a:r>
            <a:r>
              <a:rPr lang="en-US" sz="1200" dirty="0" err="1">
                <a:latin typeface="+mn-lt"/>
              </a:rPr>
              <a:t>Zedem</a:t>
            </a:r>
            <a:r>
              <a:rPr lang="en-US" sz="1200" dirty="0">
                <a:latin typeface="+mn-lt"/>
              </a:rPr>
              <a:t> Media</a:t>
            </a:r>
            <a:endParaRPr lang="en-GB" sz="1200" dirty="0">
              <a:latin typeface="+mn-lt"/>
            </a:endParaRPr>
          </a:p>
        </p:txBody>
      </p:sp>
      <p:pic>
        <p:nvPicPr>
          <p:cNvPr id="3482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89675"/>
            <a:ext cx="720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6329363"/>
            <a:ext cx="16573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78563"/>
            <a:ext cx="19621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754B9-487C-0ADF-3AA6-CC3105DB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Youthpass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04FF38-6D7C-3099-53DB-46C2FE03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6832"/>
            <a:ext cx="8805862" cy="3429744"/>
          </a:xfrm>
        </p:spPr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DA1D48"/>
                </a:solidFill>
              </a:rPr>
              <a:t>European instrument </a:t>
            </a:r>
            <a:r>
              <a:rPr lang="en-US" dirty="0">
                <a:solidFill>
                  <a:srgbClr val="DA1D48"/>
                </a:solidFill>
              </a:rPr>
              <a:t>for participants of projects funded by the youth part of </a:t>
            </a:r>
            <a:r>
              <a:rPr lang="et-EE" dirty="0">
                <a:solidFill>
                  <a:srgbClr val="DA1D48"/>
                </a:solidFill>
              </a:rPr>
              <a:t>E</a:t>
            </a:r>
            <a:r>
              <a:rPr lang="de-DE" dirty="0" err="1">
                <a:solidFill>
                  <a:srgbClr val="DA1D48"/>
                </a:solidFill>
              </a:rPr>
              <a:t>rasmus</a:t>
            </a:r>
            <a:r>
              <a:rPr lang="de-DE" dirty="0">
                <a:solidFill>
                  <a:srgbClr val="DA1D48"/>
                </a:solidFill>
              </a:rPr>
              <a:t>+</a:t>
            </a:r>
            <a:r>
              <a:rPr lang="en-US" dirty="0">
                <a:solidFill>
                  <a:srgbClr val="DA1D48"/>
                </a:solidFill>
              </a:rPr>
              <a:t> </a:t>
            </a:r>
            <a:r>
              <a:rPr lang="et-EE" dirty="0">
                <a:solidFill>
                  <a:srgbClr val="DA1D48"/>
                </a:solidFill>
              </a:rPr>
              <a:t>and the European Solidarity Corps </a:t>
            </a:r>
            <a:r>
              <a:rPr lang="de-DE" dirty="0" err="1">
                <a:solidFill>
                  <a:srgbClr val="DA1D48"/>
                </a:solidFill>
              </a:rPr>
              <a:t>programme</a:t>
            </a:r>
            <a:r>
              <a:rPr lang="et-EE" dirty="0">
                <a:solidFill>
                  <a:srgbClr val="DA1D48"/>
                </a:solidFill>
              </a:rPr>
              <a:t>s</a:t>
            </a:r>
            <a:r>
              <a:rPr lang="de-DE" dirty="0">
                <a:solidFill>
                  <a:srgbClr val="DA1D48"/>
                </a:solidFill>
              </a:rPr>
              <a:t>. </a:t>
            </a:r>
            <a:r>
              <a:rPr lang="de-DE" dirty="0" err="1">
                <a:solidFill>
                  <a:srgbClr val="DA1D48"/>
                </a:solidFill>
              </a:rPr>
              <a:t>It</a:t>
            </a:r>
            <a:r>
              <a:rPr lang="de-DE" dirty="0">
                <a:solidFill>
                  <a:srgbClr val="DA1D48"/>
                </a:solidFill>
              </a:rPr>
              <a:t> </a:t>
            </a:r>
            <a:r>
              <a:rPr lang="de-DE" dirty="0" err="1">
                <a:solidFill>
                  <a:srgbClr val="DA1D48"/>
                </a:solidFill>
              </a:rPr>
              <a:t>is</a:t>
            </a:r>
            <a:r>
              <a:rPr lang="de-DE" dirty="0">
                <a:solidFill>
                  <a:srgbClr val="DA1D48"/>
                </a:solidFill>
              </a:rPr>
              <a:t> </a:t>
            </a:r>
            <a:r>
              <a:rPr lang="de-DE" dirty="0" err="1">
                <a:solidFill>
                  <a:srgbClr val="DA1D48"/>
                </a:solidFill>
              </a:rPr>
              <a:t>both</a:t>
            </a:r>
            <a:r>
              <a:rPr lang="de-DE" dirty="0">
                <a:solidFill>
                  <a:srgbClr val="DA1D48"/>
                </a:solidFill>
              </a:rPr>
              <a:t> </a:t>
            </a:r>
            <a:r>
              <a:rPr lang="et-EE" b="1" dirty="0">
                <a:solidFill>
                  <a:srgbClr val="DA1D48"/>
                </a:solidFill>
              </a:rPr>
              <a:t>for young people and youth workers</a:t>
            </a:r>
            <a:r>
              <a:rPr lang="de-DE" b="1" dirty="0">
                <a:solidFill>
                  <a:srgbClr val="DA1D48"/>
                </a:solidFill>
              </a:rPr>
              <a:t> </a:t>
            </a:r>
            <a:r>
              <a:rPr lang="de-DE" b="1" dirty="0" err="1">
                <a:solidFill>
                  <a:srgbClr val="DA1D48"/>
                </a:solidFill>
              </a:rPr>
              <a:t>as</a:t>
            </a:r>
            <a:r>
              <a:rPr lang="de-DE" b="1" dirty="0">
                <a:solidFill>
                  <a:srgbClr val="DA1D48"/>
                </a:solidFill>
              </a:rPr>
              <a:t> </a:t>
            </a:r>
            <a:r>
              <a:rPr lang="de-DE" b="1" dirty="0" err="1">
                <a:solidFill>
                  <a:srgbClr val="DA1D48"/>
                </a:solidFill>
              </a:rPr>
              <a:t>learners</a:t>
            </a:r>
            <a:r>
              <a:rPr lang="et-EE" b="1" dirty="0">
                <a:solidFill>
                  <a:srgbClr val="DA1D48"/>
                </a:solidFill>
              </a:rPr>
              <a:t>.</a:t>
            </a:r>
            <a:r>
              <a:rPr lang="de-DE" b="1" dirty="0">
                <a:solidFill>
                  <a:srgbClr val="DA1D48"/>
                </a:solidFill>
              </a:rPr>
              <a:t> </a:t>
            </a:r>
          </a:p>
          <a:p>
            <a:pPr marL="0" indent="0" algn="l" rtl="0" fontAlgn="base">
              <a:buNone/>
            </a:pPr>
            <a:endParaRPr lang="de-DE" b="1" dirty="0">
              <a:solidFill>
                <a:srgbClr val="DA1D48"/>
              </a:solidFill>
            </a:endParaRPr>
          </a:p>
          <a:p>
            <a:pPr marL="0" indent="0" algn="l" rtl="0" fontAlgn="base">
              <a:buNone/>
            </a:pPr>
            <a:endParaRPr lang="de-DE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For all </a:t>
            </a:r>
            <a:r>
              <a:rPr lang="de-DE" b="0" i="0" u="none" strike="noStrike" dirty="0" err="1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learners</a:t>
            </a:r>
            <a:r>
              <a:rPr lang="de-DE" b="0" i="0" u="none" strike="noStrike" dirty="0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de-DE" b="0" i="0" u="none" strike="noStrike" dirty="0" err="1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de-DE" b="0" i="0" u="none" strike="noStrike" dirty="0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programmes</a:t>
            </a:r>
            <a:r>
              <a:rPr lang="et-EE" b="0" i="0" u="none" strike="noStrike" dirty="0">
                <a:solidFill>
                  <a:srgbClr val="B70C36"/>
                </a:solidFill>
                <a:effectLst/>
                <a:latin typeface="Verdana" panose="020B0604030504040204" pitchFamily="34" charset="0"/>
              </a:rPr>
              <a:t> (except DiscoverEU for now)</a:t>
            </a:r>
            <a:r>
              <a:rPr lang="de-DE" b="0" i="0" dirty="0">
                <a:effectLst/>
                <a:latin typeface="Verdana" panose="020B060403050404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</a:rPr>
              <a:t>Multilingual (</a:t>
            </a:r>
            <a:r>
              <a:rPr lang="de-DE" dirty="0" err="1">
                <a:latin typeface="Verdana" panose="020B0604030504040204" pitchFamily="34" charset="0"/>
              </a:rPr>
              <a:t>with</a:t>
            </a:r>
            <a:r>
              <a:rPr lang="de-DE" dirty="0">
                <a:latin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</a:rPr>
              <a:t>the</a:t>
            </a:r>
            <a:r>
              <a:rPr lang="de-DE" dirty="0">
                <a:latin typeface="Verdana" panose="020B0604030504040204" pitchFamily="34" charset="0"/>
              </a:rPr>
              <a:t> support of National </a:t>
            </a:r>
            <a:r>
              <a:rPr lang="de-DE" dirty="0" err="1">
                <a:latin typeface="Verdana" panose="020B0604030504040204" pitchFamily="34" charset="0"/>
              </a:rPr>
              <a:t>Agencies</a:t>
            </a:r>
            <a:r>
              <a:rPr lang="de-DE" dirty="0">
                <a:latin typeface="Verdana" panose="020B0604030504040204" pitchFamily="34" charset="0"/>
              </a:rPr>
              <a:t>)</a:t>
            </a:r>
            <a:endParaRPr lang="de-DE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DA1D48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61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>
                <a:solidFill>
                  <a:srgbClr val="DA1D48"/>
                </a:solidFill>
                <a:latin typeface="+mn-lt"/>
                <a:cs typeface="+mn-cs"/>
              </a:rPr>
              <a:t>Underlying principles of Youthpass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ph idx="1"/>
          </p:nvPr>
        </p:nvGraphicFramePr>
        <p:xfrm>
          <a:off x="128464" y="692696"/>
          <a:ext cx="944098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233363" y="5805488"/>
            <a:ext cx="93106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j-lt"/>
              </a:rPr>
              <a:t>*</a:t>
            </a:r>
            <a:r>
              <a:rPr lang="en-GB" sz="1600" dirty="0">
                <a:latin typeface="+mj-lt"/>
              </a:rPr>
              <a:t>Organisations need to be well informed to adequately present Youthpass to participants</a:t>
            </a:r>
            <a:endParaRPr lang="de-DE" sz="1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Why Youthpass?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60838" y="1125538"/>
            <a:ext cx="5408612" cy="24479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1600" dirty="0">
                <a:solidFill>
                  <a:schemeClr val="bg2"/>
                </a:solidFill>
              </a:rPr>
              <a:t>"What I tried to portray in this story is a path I took from gaining my first Youthpass to gaining a few more, learning and growing through non-formal education, being able to secure jobs and scholarships for myself and, finally, discover my inner passion and find my dream job. To everyone second-guessing themselves: don’t. Try! There is nothing to lose, and so, so much to gain. Thanks, Youthpass!" - Nikolina Garača</a:t>
            </a:r>
            <a:endParaRPr lang="de-DE" sz="1600" dirty="0">
              <a:solidFill>
                <a:schemeClr val="bg2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81013" y="3835400"/>
            <a:ext cx="48974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1600" dirty="0">
                <a:solidFill>
                  <a:schemeClr val="bg2"/>
                </a:solidFill>
              </a:rPr>
              <a:t>"With the help of Youthpass and my mentor, I started to believe in myself, see my potential to grow and reached my goal. I believe that was just a small piece of a puzzle in the big picture of success, but now I see how Youthpass can help me to achieve much more in my future career and personal life." – Vanja Bunderla</a:t>
            </a:r>
            <a:endParaRPr lang="de-DE" sz="1600" dirty="0">
              <a:solidFill>
                <a:schemeClr val="bg2"/>
              </a:solidFill>
            </a:endParaRPr>
          </a:p>
        </p:txBody>
      </p:sp>
      <p:pic>
        <p:nvPicPr>
          <p:cNvPr id="2662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23963"/>
            <a:ext cx="3333750" cy="2224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860800"/>
            <a:ext cx="3916362" cy="1903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1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8" y="1916832"/>
            <a:ext cx="3832277" cy="34563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8904" y="1628800"/>
            <a:ext cx="5580112" cy="439248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tx1"/>
                </a:solidFill>
              </a:rPr>
              <a:t>Putting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keeping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agenda</a:t>
            </a: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chemeClr val="tx1"/>
                </a:solidFill>
              </a:rPr>
              <a:t>Supporting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reflection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experience</a:t>
            </a: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chemeClr val="tx1"/>
                </a:solidFill>
              </a:rPr>
              <a:t>Keeping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track</a:t>
            </a:r>
            <a:r>
              <a:rPr lang="de-DE" dirty="0">
                <a:solidFill>
                  <a:schemeClr val="tx1"/>
                </a:solidFill>
              </a:rPr>
              <a:t> of and </a:t>
            </a:r>
            <a:r>
              <a:rPr lang="de-DE" dirty="0" err="1">
                <a:solidFill>
                  <a:schemeClr val="tx1"/>
                </a:solidFill>
              </a:rPr>
              <a:t>recording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journey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its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outcomes</a:t>
            </a: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chemeClr val="tx1"/>
                </a:solidFill>
              </a:rPr>
              <a:t>Naming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competences</a:t>
            </a: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​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chemeClr val="tx1"/>
                </a:solidFill>
              </a:rPr>
              <a:t>Certificate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description</a:t>
            </a:r>
            <a:r>
              <a:rPr lang="de-DE" dirty="0">
                <a:solidFill>
                  <a:schemeClr val="tx1"/>
                </a:solidFill>
              </a:rPr>
              <a:t> of 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 rot="16200000">
            <a:off x="1244842" y="3248726"/>
            <a:ext cx="5580112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kern="0" dirty="0" err="1">
                <a:solidFill>
                  <a:srgbClr val="C00000"/>
                </a:solidFill>
              </a:rPr>
              <a:t>Ideally</a:t>
            </a:r>
            <a:r>
              <a:rPr lang="de-DE" sz="1800" kern="0" dirty="0">
                <a:solidFill>
                  <a:srgbClr val="C00000"/>
                </a:solidFill>
              </a:rPr>
              <a:t> </a:t>
            </a:r>
            <a:r>
              <a:rPr lang="de-DE" sz="1800" kern="0" dirty="0" err="1">
                <a:solidFill>
                  <a:srgbClr val="C00000"/>
                </a:solidFill>
              </a:rPr>
              <a:t>supported</a:t>
            </a:r>
            <a:r>
              <a:rPr lang="de-DE" sz="1800" kern="0" dirty="0">
                <a:solidFill>
                  <a:srgbClr val="C00000"/>
                </a:solidFill>
              </a:rPr>
              <a:t> </a:t>
            </a:r>
            <a:r>
              <a:rPr lang="de-DE" sz="1800" kern="0" dirty="0" err="1">
                <a:solidFill>
                  <a:srgbClr val="C00000"/>
                </a:solidFill>
              </a:rPr>
              <a:t>by</a:t>
            </a:r>
            <a:r>
              <a:rPr lang="de-DE" sz="1800" kern="0" dirty="0">
                <a:solidFill>
                  <a:srgbClr val="C00000"/>
                </a:solidFill>
              </a:rPr>
              <a:t> a </a:t>
            </a:r>
            <a:r>
              <a:rPr lang="de-DE" sz="1800" kern="0" dirty="0" err="1">
                <a:solidFill>
                  <a:srgbClr val="C00000"/>
                </a:solidFill>
              </a:rPr>
              <a:t>facilitator</a:t>
            </a:r>
            <a:r>
              <a:rPr lang="de-DE" sz="1800" kern="0" dirty="0">
                <a:solidFill>
                  <a:srgbClr val="C00000"/>
                </a:solidFill>
              </a:rPr>
              <a:t> of </a:t>
            </a:r>
            <a:r>
              <a:rPr lang="de-DE" sz="1800" kern="0" dirty="0" err="1">
                <a:solidFill>
                  <a:srgbClr val="C00000"/>
                </a:solidFill>
              </a:rPr>
              <a:t>learning</a:t>
            </a:r>
            <a:endParaRPr lang="en-US" sz="1800" kern="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839200" cy="503238"/>
          </a:xfrm>
        </p:spPr>
        <p:txBody>
          <a:bodyPr/>
          <a:lstStyle/>
          <a:p>
            <a:r>
              <a:rPr lang="de-DE" dirty="0"/>
              <a:t>As a </a:t>
            </a:r>
            <a:r>
              <a:rPr lang="de-DE" dirty="0" err="1"/>
              <a:t>process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287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260350"/>
            <a:ext cx="8839200" cy="50323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DA1D48"/>
                </a:solidFill>
                <a:latin typeface="+mn-lt"/>
                <a:cs typeface="+mn-cs"/>
              </a:rPr>
              <a:t>Youthpass in </a:t>
            </a:r>
            <a:r>
              <a:rPr lang="de-DE" dirty="0" err="1">
                <a:solidFill>
                  <a:srgbClr val="DA1D48"/>
                </a:solidFill>
                <a:latin typeface="+mn-lt"/>
                <a:cs typeface="+mn-cs"/>
              </a:rPr>
              <a:t>numbers</a:t>
            </a:r>
            <a:endParaRPr lang="de-DE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714500"/>
            <a:ext cx="8805862" cy="3716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Since its launch in 2007 and by the beginning of 2021, some </a:t>
            </a:r>
            <a:r>
              <a:rPr lang="en-US" b="1" dirty="0">
                <a:solidFill>
                  <a:srgbClr val="DA1D48"/>
                </a:solidFill>
                <a:latin typeface="+mj-lt"/>
                <a:cs typeface="+mj-cs"/>
              </a:rPr>
              <a:t>1.380.000</a:t>
            </a: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 Youthpass certificates have been created in over </a:t>
            </a:r>
            <a:r>
              <a:rPr lang="en-US" b="1" dirty="0">
                <a:solidFill>
                  <a:srgbClr val="DA1D48"/>
                </a:solidFill>
                <a:latin typeface="+mj-lt"/>
                <a:cs typeface="+mj-cs"/>
              </a:rPr>
              <a:t>80.000</a:t>
            </a: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 projects by more than </a:t>
            </a:r>
            <a:r>
              <a:rPr lang="en-US" b="1" dirty="0">
                <a:solidFill>
                  <a:srgbClr val="DA1D48"/>
                </a:solidFill>
                <a:latin typeface="+mj-lt"/>
                <a:cs typeface="+mj-cs"/>
              </a:rPr>
              <a:t>30.000</a:t>
            </a:r>
            <a:r>
              <a:rPr lang="en-US" dirty="0">
                <a:solidFill>
                  <a:srgbClr val="DA1D48"/>
                </a:solidFill>
                <a:latin typeface="+mj-lt"/>
                <a:cs typeface="+mj-cs"/>
              </a:rPr>
              <a:t> </a:t>
            </a:r>
            <a:r>
              <a:rPr lang="en-US" dirty="0" err="1">
                <a:solidFill>
                  <a:srgbClr val="DA1D48"/>
                </a:solidFill>
                <a:latin typeface="+mj-lt"/>
                <a:cs typeface="+mj-cs"/>
              </a:rPr>
              <a:t>organisations</a:t>
            </a:r>
            <a:endParaRPr lang="en-US" dirty="0">
              <a:solidFill>
                <a:srgbClr val="DA1D48"/>
              </a:solidFill>
              <a:latin typeface="+mj-lt"/>
              <a:cs typeface="+mj-cs"/>
            </a:endParaRPr>
          </a:p>
          <a:p>
            <a:pPr marL="0" indent="0">
              <a:buFontTx/>
              <a:buNone/>
              <a:defRPr/>
            </a:pPr>
            <a:endParaRPr lang="en-GB" dirty="0">
              <a:solidFill>
                <a:srgbClr val="DA1D48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dirty="0">
                <a:solidFill>
                  <a:srgbClr val="DA1D48"/>
                </a:solidFill>
              </a:rPr>
              <a:t>According to the RAY Network survey results*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solidFill>
                  <a:schemeClr val="bg2"/>
                </a:solidFill>
              </a:rPr>
              <a:t>	…</a:t>
            </a:r>
            <a:r>
              <a:rPr lang="en-GB" b="1" dirty="0">
                <a:solidFill>
                  <a:schemeClr val="bg2"/>
                </a:solidFill>
              </a:rPr>
              <a:t>89%</a:t>
            </a:r>
            <a:r>
              <a:rPr lang="en-GB" dirty="0">
                <a:solidFill>
                  <a:schemeClr val="bg2"/>
                </a:solidFill>
              </a:rPr>
              <a:t> of the participants who had the Youthpass process 	implemented in their project confirmed that the reflection on 	learning and the self-assessment helped raise their awareness of 	their development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solidFill>
                  <a:schemeClr val="bg2"/>
                </a:solidFill>
              </a:rPr>
              <a:t>	…</a:t>
            </a:r>
            <a:r>
              <a:rPr lang="en-GB" b="1" dirty="0">
                <a:solidFill>
                  <a:schemeClr val="bg2"/>
                </a:solidFill>
              </a:rPr>
              <a:t>67%</a:t>
            </a:r>
            <a:r>
              <a:rPr lang="en-GB" dirty="0">
                <a:solidFill>
                  <a:schemeClr val="bg2"/>
                </a:solidFill>
              </a:rPr>
              <a:t> of Youthpass receivers who used it in job, internship or 	study applications think that it was helpful in that process</a:t>
            </a:r>
            <a:endParaRPr lang="de-DE" dirty="0">
              <a:solidFill>
                <a:schemeClr val="bg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dirty="0"/>
              <a:t> 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72480" y="6308725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 i="1" dirty="0">
                <a:latin typeface="+mj-lt"/>
              </a:rPr>
              <a:t>*RAY-MON Comparative Research Report (2022). Effects and outcomes of the Erasmus+ Youth in Action Programme 2014-2020. Transnational Analysis. </a:t>
            </a:r>
            <a:r>
              <a:rPr lang="en-GB" sz="900" i="1" u="sng" dirty="0">
                <a:solidFill>
                  <a:srgbClr val="DA1D48"/>
                </a:solidFill>
                <a:latin typeface="+mj-lt"/>
              </a:rPr>
              <a:t>https://www.researchyouth.net/wp-content/uploads/2022/01/RAY-MON_Research-Report-20142020.pdf </a:t>
            </a:r>
            <a:endParaRPr lang="en-US" sz="900" i="1" u="sng" dirty="0">
              <a:solidFill>
                <a:srgbClr val="DA1D48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1FDB93D6-850B-4D61-9890-E217C62C1D1A}"/>
              </a:ext>
            </a:extLst>
          </p:cNvPr>
          <p:cNvSpPr txBox="1"/>
          <p:nvPr/>
        </p:nvSpPr>
        <p:spPr>
          <a:xfrm>
            <a:off x="344488" y="1989269"/>
            <a:ext cx="4443592" cy="2440348"/>
          </a:xfrm>
          <a:prstGeom prst="rect">
            <a:avLst/>
          </a:prstGeom>
          <a:noFill/>
        </p:spPr>
        <p:txBody>
          <a:bodyPr wrap="square" lIns="49530" tIns="24765" rIns="49530" bIns="24765" rtlCol="0" anchor="t">
            <a:spAutoFit/>
          </a:bodyPr>
          <a:lstStyle/>
          <a:p>
            <a:pPr defTabSz="495324"/>
            <a:r>
              <a:rPr lang="de-DE" sz="2600" b="1" kern="0" dirty="0">
                <a:solidFill>
                  <a:srgbClr val="C00000"/>
                </a:solidFill>
                <a:latin typeface="+mj-lt"/>
                <a:ea typeface="Open Sans"/>
                <a:cs typeface="Calibri" panose="020F0502020204030204" pitchFamily="34" charset="0"/>
              </a:rPr>
              <a:t>Vision:</a:t>
            </a:r>
          </a:p>
          <a:p>
            <a:pPr defTabSz="495324"/>
            <a:endParaRPr lang="de-DE" sz="1733" b="1" kern="0" dirty="0">
              <a:solidFill>
                <a:srgbClr val="000000"/>
              </a:solidFill>
              <a:latin typeface="+mj-lt"/>
              <a:ea typeface="Open Sans"/>
              <a:cs typeface="Calibri" panose="020F0502020204030204" pitchFamily="34" charset="0"/>
            </a:endParaRPr>
          </a:p>
          <a:p>
            <a:pPr defTabSz="495324"/>
            <a:r>
              <a:rPr lang="en-GB" sz="1600" kern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Broad visibility and understanding </a:t>
            </a:r>
            <a:endParaRPr lang="de-DE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  <a:p>
            <a:pPr defTabSz="495324"/>
            <a:endParaRPr lang="en-GB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  <a:p>
            <a:pPr defTabSz="495324"/>
            <a:r>
              <a:rPr lang="en-GB" sz="1600" kern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of the learning value of the youth field, </a:t>
            </a:r>
            <a:endParaRPr lang="de-DE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  <a:p>
            <a:pPr defTabSz="495324"/>
            <a:endParaRPr lang="en-GB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  <a:p>
            <a:pPr defTabSz="495324"/>
            <a:r>
              <a:rPr lang="en-GB" sz="1600" kern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and of the competences developed </a:t>
            </a:r>
          </a:p>
          <a:p>
            <a:pPr defTabSz="495324"/>
            <a:endParaRPr lang="en-GB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  <a:p>
            <a:pPr defTabSz="495324"/>
            <a:r>
              <a:rPr lang="en-GB" sz="1600" kern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through involvement in the youth field. </a:t>
            </a:r>
            <a:endParaRPr lang="de-DE" sz="160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80" y="1989269"/>
            <a:ext cx="5117920" cy="343751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85800" y="333375"/>
            <a:ext cx="88392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kern="0" dirty="0">
                <a:solidFill>
                  <a:srgbClr val="DA1D48"/>
                </a:solidFill>
                <a:latin typeface="+mn-lt"/>
                <a:cs typeface="+mn-cs"/>
              </a:rPr>
              <a:t>Youthpass </a:t>
            </a:r>
            <a:r>
              <a:rPr lang="de-DE" kern="0" dirty="0" err="1">
                <a:solidFill>
                  <a:srgbClr val="DA1D48"/>
                </a:solidFill>
                <a:latin typeface="+mn-lt"/>
                <a:cs typeface="+mn-cs"/>
              </a:rPr>
              <a:t>Strategy</a:t>
            </a:r>
            <a:endParaRPr lang="en-GB" kern="0" dirty="0">
              <a:solidFill>
                <a:srgbClr val="DA1D48"/>
              </a:solidFill>
              <a:latin typeface="+mn-lt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992560" y="5654954"/>
            <a:ext cx="7416824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0C36"/>
              </a:buClr>
              <a:buChar char="•"/>
              <a:defRPr>
                <a:solidFill>
                  <a:srgbClr val="B70C3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kern="0" dirty="0">
                <a:solidFill>
                  <a:srgbClr val="C00000"/>
                </a:solidFill>
              </a:rPr>
              <a:t>www.youthpass.eu/en/about-youthpass/youthpass-strategy </a:t>
            </a:r>
            <a:r>
              <a:rPr lang="en-US" sz="1800" kern="0" dirty="0">
                <a:solidFill>
                  <a:srgbClr val="C00000"/>
                </a:solidFill>
              </a:rPr>
              <a:t>​</a:t>
            </a:r>
          </a:p>
          <a:p>
            <a:pPr marL="0" indent="0">
              <a:buFontTx/>
              <a:buNone/>
            </a:pPr>
            <a:endParaRPr lang="en-GB" sz="1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57627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Youthpass">
      <a:dk1>
        <a:srgbClr val="000000"/>
      </a:dk1>
      <a:lt1>
        <a:srgbClr val="FFFFFF"/>
      </a:lt1>
      <a:dk2>
        <a:srgbClr val="B70C36"/>
      </a:dk2>
      <a:lt2>
        <a:srgbClr val="808080"/>
      </a:lt2>
      <a:accent1>
        <a:srgbClr val="E3E32A"/>
      </a:accent1>
      <a:accent2>
        <a:srgbClr val="CAD82B"/>
      </a:accent2>
      <a:accent3>
        <a:srgbClr val="FFFFFF"/>
      </a:accent3>
      <a:accent4>
        <a:srgbClr val="000000"/>
      </a:accent4>
      <a:accent5>
        <a:srgbClr val="EFEFAC"/>
      </a:accent5>
      <a:accent6>
        <a:srgbClr val="B7C426"/>
      </a:accent6>
      <a:hlink>
        <a:srgbClr val="B70C36"/>
      </a:hlink>
      <a:folHlink>
        <a:srgbClr val="B0BF25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B70C36"/>
        </a:dk2>
        <a:lt2>
          <a:srgbClr val="808080"/>
        </a:lt2>
        <a:accent1>
          <a:srgbClr val="E3E32A"/>
        </a:accent1>
        <a:accent2>
          <a:srgbClr val="CAD82B"/>
        </a:accent2>
        <a:accent3>
          <a:srgbClr val="FFFFFF"/>
        </a:accent3>
        <a:accent4>
          <a:srgbClr val="000000"/>
        </a:accent4>
        <a:accent5>
          <a:srgbClr val="EFEFAC"/>
        </a:accent5>
        <a:accent6>
          <a:srgbClr val="B7C426"/>
        </a:accent6>
        <a:hlink>
          <a:srgbClr val="B70C36"/>
        </a:hlink>
        <a:folHlink>
          <a:srgbClr val="B0BF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outhpass">
    <a:dk1>
      <a:srgbClr val="000000"/>
    </a:dk1>
    <a:lt1>
      <a:srgbClr val="FFFFFF"/>
    </a:lt1>
    <a:dk2>
      <a:srgbClr val="B70C36"/>
    </a:dk2>
    <a:lt2>
      <a:srgbClr val="808080"/>
    </a:lt2>
    <a:accent1>
      <a:srgbClr val="E3E32A"/>
    </a:accent1>
    <a:accent2>
      <a:srgbClr val="CAD82B"/>
    </a:accent2>
    <a:accent3>
      <a:srgbClr val="FFFFFF"/>
    </a:accent3>
    <a:accent4>
      <a:srgbClr val="000000"/>
    </a:accent4>
    <a:accent5>
      <a:srgbClr val="EFEFAC"/>
    </a:accent5>
    <a:accent6>
      <a:srgbClr val="B7C426"/>
    </a:accent6>
    <a:hlink>
      <a:srgbClr val="B70C36"/>
    </a:hlink>
    <a:folHlink>
      <a:srgbClr val="B0BF25"/>
    </a:folHlink>
  </a:clrScheme>
</a:themeOverride>
</file>

<file path=ppt/theme/themeOverride2.xml><?xml version="1.0" encoding="utf-8"?>
<a:themeOverride xmlns:a="http://schemas.openxmlformats.org/drawingml/2006/main">
  <a:clrScheme name="Youthpass">
    <a:dk1>
      <a:srgbClr val="000000"/>
    </a:dk1>
    <a:lt1>
      <a:srgbClr val="FFFFFF"/>
    </a:lt1>
    <a:dk2>
      <a:srgbClr val="B70C36"/>
    </a:dk2>
    <a:lt2>
      <a:srgbClr val="808080"/>
    </a:lt2>
    <a:accent1>
      <a:srgbClr val="E3E32A"/>
    </a:accent1>
    <a:accent2>
      <a:srgbClr val="CAD82B"/>
    </a:accent2>
    <a:accent3>
      <a:srgbClr val="FFFFFF"/>
    </a:accent3>
    <a:accent4>
      <a:srgbClr val="000000"/>
    </a:accent4>
    <a:accent5>
      <a:srgbClr val="EFEFAC"/>
    </a:accent5>
    <a:accent6>
      <a:srgbClr val="B7C426"/>
    </a:accent6>
    <a:hlink>
      <a:srgbClr val="B70C36"/>
    </a:hlink>
    <a:folHlink>
      <a:srgbClr val="B0BF2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E8A587217C084ABD4DAF4A19E067D4" ma:contentTypeVersion="13" ma:contentTypeDescription="Ein neues Dokument erstellen." ma:contentTypeScope="" ma:versionID="350d9c8b37937c4f421db031f092d40c">
  <xsd:schema xmlns:xsd="http://www.w3.org/2001/XMLSchema" xmlns:xs="http://www.w3.org/2001/XMLSchema" xmlns:p="http://schemas.microsoft.com/office/2006/metadata/properties" xmlns:ns2="1c792a19-90bb-4f79-9219-b8e5a6c6f18b" xmlns:ns3="4ae3d199-eade-4c4d-95c6-fddd7cb74837" targetNamespace="http://schemas.microsoft.com/office/2006/metadata/properties" ma:root="true" ma:fieldsID="999e2a59679315cf7313f90d6dec936a" ns2:_="" ns3:_="">
    <xsd:import namespace="1c792a19-90bb-4f79-9219-b8e5a6c6f18b"/>
    <xsd:import namespace="4ae3d199-eade-4c4d-95c6-fddd7cb74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92a19-90bb-4f79-9219-b8e5a6c6f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d199-eade-4c4d-95c6-fddd7cb74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3D446-412B-4DA8-BB5D-DDBDD52B4AD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c792a19-90bb-4f79-9219-b8e5a6c6f18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ae3d199-eade-4c4d-95c6-fddd7cb748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7E975C-AE71-4D8B-BABC-4E5FFCAF0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C4DD74-A73D-4EEC-9789-C3B26D809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92a19-90bb-4f79-9219-b8e5a6c6f18b"/>
    <ds:schemaRef ds:uri="4ae3d199-eade-4c4d-95c6-fddd7cb74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2505</Words>
  <Application>Microsoft Office PowerPoint</Application>
  <PresentationFormat>A4-Papier (210 x 297 mm)</PresentationFormat>
  <Paragraphs>310</Paragraphs>
  <Slides>32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Bookman Old Style</vt:lpstr>
      <vt:lpstr>Helvetica</vt:lpstr>
      <vt:lpstr>Open Sans</vt:lpstr>
      <vt:lpstr>Sansation Light</vt:lpstr>
      <vt:lpstr>Times</vt:lpstr>
      <vt:lpstr>Times New Roman</vt:lpstr>
      <vt:lpstr>Verdana</vt:lpstr>
      <vt:lpstr>Leere Präsentation</vt:lpstr>
      <vt:lpstr>Youthpass – makes learning visible</vt:lpstr>
      <vt:lpstr>PowerPoint-Präsentation</vt:lpstr>
      <vt:lpstr>Youthpass – More than a paper!</vt:lpstr>
      <vt:lpstr>Youthpass is a…</vt:lpstr>
      <vt:lpstr>Underlying principles of Youthpass</vt:lpstr>
      <vt:lpstr>Why Youthpass?</vt:lpstr>
      <vt:lpstr>As a process:</vt:lpstr>
      <vt:lpstr>Youthpass in numbers</vt:lpstr>
      <vt:lpstr>PowerPoint-Präsentation</vt:lpstr>
      <vt:lpstr>PowerPoint-Präsentation</vt:lpstr>
      <vt:lpstr>PowerPoint-Präsentation</vt:lpstr>
      <vt:lpstr>New Youthpass certificates!</vt:lpstr>
      <vt:lpstr>New Youthpass certificates</vt:lpstr>
      <vt:lpstr>Actions and certificate types</vt:lpstr>
      <vt:lpstr>3 parts</vt:lpstr>
      <vt:lpstr>New elements on the certificates</vt:lpstr>
      <vt:lpstr>Frameworks used for self-assessment of competences</vt:lpstr>
      <vt:lpstr>The ETS competence model on Youthpass</vt:lpstr>
      <vt:lpstr>Youthpass certificate: I part</vt:lpstr>
      <vt:lpstr>Youthpass certificate: II part</vt:lpstr>
      <vt:lpstr>Youthpass certificate: II part (continued)</vt:lpstr>
      <vt:lpstr>Youthpass certificate: III part</vt:lpstr>
      <vt:lpstr>Youthpass certificate: III part (continued)</vt:lpstr>
      <vt:lpstr>Youthpass certificate: European Solidarity Corps</vt:lpstr>
      <vt:lpstr>Frequently asked questions on the new certificates</vt:lpstr>
      <vt:lpstr>Main plans for 2022-2023</vt:lpstr>
      <vt:lpstr>Educational support</vt:lpstr>
      <vt:lpstr>Youthpass Officers - YPOs</vt:lpstr>
      <vt:lpstr>For more data on Youthpass</vt:lpstr>
      <vt:lpstr>Further support and resources</vt:lpstr>
      <vt:lpstr>Questions for NA colleagues</vt:lpstr>
      <vt:lpstr>Thank you for your attention! </vt:lpstr>
    </vt:vector>
  </TitlesOfParts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 krühne</dc:creator>
  <cp:lastModifiedBy>Eda Bakir</cp:lastModifiedBy>
  <cp:revision>616</cp:revision>
  <cp:lastPrinted>2018-03-02T11:50:29Z</cp:lastPrinted>
  <dcterms:created xsi:type="dcterms:W3CDTF">2010-11-16T12:16:13Z</dcterms:created>
  <dcterms:modified xsi:type="dcterms:W3CDTF">2022-11-11T16:06:41Z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0x01010093E8A587217C084ABD4DAF4A19E067D4</vt:lpwstr>
  </property>
</Properties>
</file>